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d6b338a2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d6b338a2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65db2a8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65db2a8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d6b338a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d6b338a2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65e32fe5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65e32fe5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d6b338a24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d6b338a24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d6b338a2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d6b338a2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d6b338a2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d6b338a2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d6b338a2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d6b338a2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d6b338a24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d6b338a24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d6b338a24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d6b338a24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6540504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6540504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65e32fe5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65e32fe5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65e32fe5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65e32fe5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d6b338a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d6b338a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65e32fe5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65e32fe5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65e32fe5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65e32fe5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65e32fe5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65e32fe5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65e32fe5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765e32fe57_0_186: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65e32fe5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65e32fe5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65e32fe5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65e32fe5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65e32fe5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65e32fe5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d6b338a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d6b338a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65e32fe5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65e32fe5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65e32fe5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65e32fe5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65e32fe5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765e32fe57_0_368:notes"/>
          <p:cNvSpPr/>
          <p:nvPr>
            <p:ph idx="2" type="sldImg"/>
          </p:nvPr>
        </p:nvSpPr>
        <p:spPr>
          <a:xfrm>
            <a:off x="1143225" y="685800"/>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6509cd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6509cd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76509cd6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6509cd6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6509cd6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6509cd6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d6b338a2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d6b338a2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d6b338a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d6b338a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d6b338a2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d6b338a2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d6b338a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d6b338a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d6b338a2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d6b338a2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65e32fe5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65e32fe5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d6b338a2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d6b338a2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50" name="Shape 50"/>
        <p:cNvGrpSpPr/>
        <p:nvPr/>
      </p:nvGrpSpPr>
      <p:grpSpPr>
        <a:xfrm>
          <a:off x="0" y="0"/>
          <a:ext cx="0" cy="0"/>
          <a:chOff x="0" y="0"/>
          <a:chExt cx="0" cy="0"/>
        </a:xfrm>
      </p:grpSpPr>
      <p:sp>
        <p:nvSpPr>
          <p:cNvPr id="51" name="Google Shape;51;p13"/>
          <p:cNvSpPr txBox="1"/>
          <p:nvPr>
            <p:ph type="ctrTitle"/>
          </p:nvPr>
        </p:nvSpPr>
        <p:spPr>
          <a:xfrm>
            <a:off x="1822037" y="1729644"/>
            <a:ext cx="5499900" cy="13224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800"/>
              <a:buNone/>
              <a:defRPr b="0" i="0" sz="450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subTitle"/>
          </p:nvPr>
        </p:nvSpPr>
        <p:spPr>
          <a:xfrm>
            <a:off x="1397031" y="3434821"/>
            <a:ext cx="6349800" cy="705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800"/>
              <a:buNone/>
              <a:defRPr b="0" i="0" sz="1800">
                <a:solidFill>
                  <a:schemeClr val="dk1"/>
                </a:solidFill>
                <a:latin typeface="Arial"/>
                <a:ea typeface="Arial"/>
                <a:cs typeface="Arial"/>
                <a:sym typeface="Arial"/>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6" name="Shape 56"/>
        <p:cNvGrpSpPr/>
        <p:nvPr/>
      </p:nvGrpSpPr>
      <p:grpSpPr>
        <a:xfrm>
          <a:off x="0" y="0"/>
          <a:ext cx="0" cy="0"/>
          <a:chOff x="0" y="0"/>
          <a:chExt cx="0" cy="0"/>
        </a:xfrm>
      </p:grpSpPr>
      <p:sp>
        <p:nvSpPr>
          <p:cNvPr id="57" name="Google Shape;57;p14"/>
          <p:cNvSpPr txBox="1"/>
          <p:nvPr>
            <p:ph type="title"/>
          </p:nvPr>
        </p:nvSpPr>
        <p:spPr>
          <a:xfrm>
            <a:off x="687704" y="457257"/>
            <a:ext cx="7768500" cy="522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800"/>
              <a:buNone/>
              <a:defRPr b="0" i="0" sz="330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704850" y="1169860"/>
            <a:ext cx="7734300" cy="28785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
        <p:nvSpPr>
          <p:cNvPr id="59" name="Google Shape;59;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1" name="Google Shape;61;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png"/><Relationship Id="rId9"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9.jpg"/><Relationship Id="rId7" Type="http://schemas.openxmlformats.org/officeDocument/2006/relationships/image" Target="../media/image8.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19.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6.png"/><Relationship Id="rId13" Type="http://schemas.openxmlformats.org/officeDocument/2006/relationships/image" Target="../media/image15.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5.jpg"/><Relationship Id="rId4" Type="http://schemas.openxmlformats.org/officeDocument/2006/relationships/image" Target="../media/image7.jpg"/><Relationship Id="rId9"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9.jpg"/></Relationships>
</file>

<file path=ppt/slides/_rels/slide22.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1.png"/><Relationship Id="rId13" Type="http://schemas.openxmlformats.org/officeDocument/2006/relationships/image" Target="../media/image37.png"/><Relationship Id="rId12"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33.png"/><Relationship Id="rId1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3.png"/><Relationship Id="rId13" Type="http://schemas.openxmlformats.org/officeDocument/2006/relationships/image" Target="../media/image50.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image" Target="../media/image46.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71.png"/><Relationship Id="rId8"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9.png"/><Relationship Id="rId13" Type="http://schemas.openxmlformats.org/officeDocument/2006/relationships/image" Target="../media/image65.png"/><Relationship Id="rId12"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8.jpg"/><Relationship Id="rId4" Type="http://schemas.openxmlformats.org/officeDocument/2006/relationships/image" Target="../media/image44.png"/><Relationship Id="rId9" Type="http://schemas.openxmlformats.org/officeDocument/2006/relationships/image" Target="../media/image52.png"/><Relationship Id="rId15" Type="http://schemas.openxmlformats.org/officeDocument/2006/relationships/image" Target="../media/image56.png"/><Relationship Id="rId14" Type="http://schemas.openxmlformats.org/officeDocument/2006/relationships/image" Target="../media/image54.png"/><Relationship Id="rId16"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55.png"/><Relationship Id="rId7" Type="http://schemas.openxmlformats.org/officeDocument/2006/relationships/image" Target="../media/image47.png"/><Relationship Id="rId8"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0" Type="http://schemas.openxmlformats.org/officeDocument/2006/relationships/hyperlink" Target="https://github.com/yandexdataschool/Practical_RL" TargetMode="External"/><Relationship Id="rId11" Type="http://schemas.openxmlformats.org/officeDocument/2006/relationships/hyperlink" Target="https://www.youtube.com/playlist?list=PLqYmG7hTraZDM-OYHWgPebj2MfCFzFObQ" TargetMode="External"/><Relationship Id="rId22" Type="http://schemas.openxmlformats.org/officeDocument/2006/relationships/hyperlink" Target="https://github.com/LantaoYu/MARL-Papers" TargetMode="External"/><Relationship Id="rId10" Type="http://schemas.openxmlformats.org/officeDocument/2006/relationships/hyperlink" Target="https://www.youtube.com/playlist?list=PLqYmG7hTraZDM-OYHWgPebj2MfCFzFObQ" TargetMode="External"/><Relationship Id="rId21" Type="http://schemas.openxmlformats.org/officeDocument/2006/relationships/hyperlink" Target="https://github.com/kengz/awesome-deep-rl" TargetMode="External"/><Relationship Id="rId13" Type="http://schemas.openxmlformats.org/officeDocument/2006/relationships/hyperlink" Target="https://www.youtube.com/playlist?list=PLqYmG7hTraZDM-OYHWgPebj2MfCFzFObQ" TargetMode="External"/><Relationship Id="rId12" Type="http://schemas.openxmlformats.org/officeDocument/2006/relationships/hyperlink" Target="https://www.youtube.com/playlist?list=PLqYmG7hTraZDM-OYHWgPebj2MfCFzFObQ"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incompleteideas.net/book/RLbook2018.pdf" TargetMode="External"/><Relationship Id="rId4" Type="http://schemas.openxmlformats.org/officeDocument/2006/relationships/hyperlink" Target="http://incompleteideas.net/book/RLbook2018.pdf" TargetMode="External"/><Relationship Id="rId9" Type="http://schemas.openxmlformats.org/officeDocument/2006/relationships/hyperlink" Target="https://www.youtube.com/playlist?list=PLqYmG7hTraZDM-OYHWgPebj2MfCFzFObQ" TargetMode="External"/><Relationship Id="rId15" Type="http://schemas.openxmlformats.org/officeDocument/2006/relationships/hyperlink" Target="https://www.youtube.com/playlist?list=PLQVvvaa0QuDezJFIOU5wDdfy4e9vdnx-7" TargetMode="External"/><Relationship Id="rId14" Type="http://schemas.openxmlformats.org/officeDocument/2006/relationships/hyperlink" Target="https://www.youtube.com/playlist?list=PLQVvvaa0QuDezJFIOU5wDdfy4e9vdnx-7" TargetMode="External"/><Relationship Id="rId17" Type="http://schemas.openxmlformats.org/officeDocument/2006/relationships/hyperlink" Target="https://spinningup.openai.com/en/latest/" TargetMode="External"/><Relationship Id="rId16" Type="http://schemas.openxmlformats.org/officeDocument/2006/relationships/hyperlink" Target="https://youtu.be/fdY7dt3ijgY" TargetMode="External"/><Relationship Id="rId5" Type="http://schemas.openxmlformats.org/officeDocument/2006/relationships/hyperlink" Target="https://sites.ualberta.ca/~szepesva/papers/RLAlgsInMDPs.pdf" TargetMode="External"/><Relationship Id="rId19" Type="http://schemas.openxmlformats.org/officeDocument/2006/relationships/hyperlink" Target="https://spinningup.openai.com/en/latest/" TargetMode="External"/><Relationship Id="rId6" Type="http://schemas.openxmlformats.org/officeDocument/2006/relationships/hyperlink" Target="https://youtu.be/rUSlkMk56Xk" TargetMode="External"/><Relationship Id="rId18" Type="http://schemas.openxmlformats.org/officeDocument/2006/relationships/hyperlink" Target="https://spinningup.openai.com/en/latest/" TargetMode="External"/><Relationship Id="rId7" Type="http://schemas.openxmlformats.org/officeDocument/2006/relationships/hyperlink" Target="https://youtu.be/rUSlkMk56Xk" TargetMode="External"/><Relationship Id="rId8" Type="http://schemas.openxmlformats.org/officeDocument/2006/relationships/hyperlink" Target="https://www.youtube.com/channel/UCNIkB2IeJ-6AmZv7bQ1oBYg/vide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image" Target="../media/image7.jpg"/><Relationship Id="rId9"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image" Target="../media/image9.jp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RL Foundations</a:t>
            </a:r>
            <a:endParaRPr/>
          </a:p>
        </p:txBody>
      </p:sp>
      <p:sp>
        <p:nvSpPr>
          <p:cNvPr id="67" name="Google Shape;6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BootCamp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 spaces</a:t>
            </a:r>
            <a:endParaRPr/>
          </a:p>
        </p:txBody>
      </p:sp>
      <p:sp>
        <p:nvSpPr>
          <p:cNvPr id="153" name="Google Shape;153;p24"/>
          <p:cNvSpPr txBox="1"/>
          <p:nvPr>
            <p:ph idx="1" type="body"/>
          </p:nvPr>
        </p:nvSpPr>
        <p:spPr>
          <a:xfrm>
            <a:off x="311700" y="1152475"/>
            <a:ext cx="6398100" cy="84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set of all valid actions in a given environment is often called the </a:t>
            </a:r>
            <a:r>
              <a:rPr b="1" lang="en">
                <a:solidFill>
                  <a:srgbClr val="000000"/>
                </a:solidFill>
              </a:rPr>
              <a:t>action space.</a:t>
            </a:r>
            <a:endParaRPr b="1">
              <a:solidFill>
                <a:srgbClr val="000000"/>
              </a:solidFill>
            </a:endParaRPr>
          </a:p>
        </p:txBody>
      </p:sp>
      <p:grpSp>
        <p:nvGrpSpPr>
          <p:cNvPr id="154" name="Google Shape;154;p24"/>
          <p:cNvGrpSpPr/>
          <p:nvPr/>
        </p:nvGrpSpPr>
        <p:grpSpPr>
          <a:xfrm>
            <a:off x="6842354" y="1222408"/>
            <a:ext cx="1901512" cy="1309529"/>
            <a:chOff x="8494776" y="1886711"/>
            <a:chExt cx="1639800" cy="1141500"/>
          </a:xfrm>
        </p:grpSpPr>
        <p:sp>
          <p:nvSpPr>
            <p:cNvPr id="155" name="Google Shape;155;p24"/>
            <p:cNvSpPr/>
            <p:nvPr/>
          </p:nvSpPr>
          <p:spPr>
            <a:xfrm>
              <a:off x="8494776" y="1886711"/>
              <a:ext cx="1639800" cy="1141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 name="Google Shape;156;p24"/>
            <p:cNvSpPr/>
            <p:nvPr/>
          </p:nvSpPr>
          <p:spPr>
            <a:xfrm>
              <a:off x="9103614" y="2627258"/>
              <a:ext cx="706200" cy="365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7" name="Google Shape;157;p24"/>
            <p:cNvSpPr/>
            <p:nvPr/>
          </p:nvSpPr>
          <p:spPr>
            <a:xfrm>
              <a:off x="9103614" y="2627258"/>
              <a:ext cx="706754" cy="365125"/>
            </a:xfrm>
            <a:custGeom>
              <a:rect b="b" l="l" r="r" t="t"/>
              <a:pathLst>
                <a:path extrusionOk="0" h="365125" w="706754">
                  <a:moveTo>
                    <a:pt x="0" y="244592"/>
                  </a:moveTo>
                  <a:lnTo>
                    <a:pt x="138683" y="77968"/>
                  </a:lnTo>
                  <a:lnTo>
                    <a:pt x="174876" y="43457"/>
                  </a:lnTo>
                  <a:lnTo>
                    <a:pt x="216592" y="18847"/>
                  </a:lnTo>
                  <a:lnTo>
                    <a:pt x="261998" y="4306"/>
                  </a:lnTo>
                  <a:lnTo>
                    <a:pt x="309260" y="0"/>
                  </a:lnTo>
                  <a:lnTo>
                    <a:pt x="356548" y="6094"/>
                  </a:lnTo>
                  <a:lnTo>
                    <a:pt x="402027" y="22757"/>
                  </a:lnTo>
                  <a:lnTo>
                    <a:pt x="443864" y="50155"/>
                  </a:lnTo>
                  <a:lnTo>
                    <a:pt x="650620" y="222367"/>
                  </a:lnTo>
                  <a:lnTo>
                    <a:pt x="690244" y="174869"/>
                  </a:lnTo>
                  <a:lnTo>
                    <a:pt x="706246" y="349240"/>
                  </a:lnTo>
                  <a:lnTo>
                    <a:pt x="531749" y="365115"/>
                  </a:lnTo>
                  <a:lnTo>
                    <a:pt x="571372" y="317490"/>
                  </a:lnTo>
                  <a:lnTo>
                    <a:pt x="364616" y="145278"/>
                  </a:lnTo>
                  <a:lnTo>
                    <a:pt x="332194" y="127784"/>
                  </a:lnTo>
                  <a:lnTo>
                    <a:pt x="296783" y="124196"/>
                  </a:lnTo>
                  <a:lnTo>
                    <a:pt x="262586" y="134134"/>
                  </a:lnTo>
                  <a:lnTo>
                    <a:pt x="233806" y="157216"/>
                  </a:lnTo>
                  <a:lnTo>
                    <a:pt x="95250" y="323840"/>
                  </a:lnTo>
                  <a:lnTo>
                    <a:pt x="0" y="244592"/>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8" name="Google Shape;158;p24"/>
            <p:cNvSpPr/>
            <p:nvPr/>
          </p:nvSpPr>
          <p:spPr>
            <a:xfrm>
              <a:off x="8953373" y="2259075"/>
              <a:ext cx="310200" cy="593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9" name="Google Shape;159;p24"/>
            <p:cNvSpPr/>
            <p:nvPr/>
          </p:nvSpPr>
          <p:spPr>
            <a:xfrm>
              <a:off x="8953373" y="2259075"/>
              <a:ext cx="310515" cy="593725"/>
            </a:xfrm>
            <a:custGeom>
              <a:rect b="b" l="l" r="r" t="t"/>
              <a:pathLst>
                <a:path extrusionOk="0" h="593725" w="310515">
                  <a:moveTo>
                    <a:pt x="120903" y="593725"/>
                  </a:moveTo>
                  <a:lnTo>
                    <a:pt x="263398" y="422656"/>
                  </a:lnTo>
                  <a:lnTo>
                    <a:pt x="289021" y="383528"/>
                  </a:lnTo>
                  <a:lnTo>
                    <a:pt x="304600" y="340985"/>
                  </a:lnTo>
                  <a:lnTo>
                    <a:pt x="310294" y="296746"/>
                  </a:lnTo>
                  <a:lnTo>
                    <a:pt x="306259" y="252526"/>
                  </a:lnTo>
                  <a:lnTo>
                    <a:pt x="292654" y="210043"/>
                  </a:lnTo>
                  <a:lnTo>
                    <a:pt x="269636" y="171016"/>
                  </a:lnTo>
                  <a:lnTo>
                    <a:pt x="237362" y="137160"/>
                  </a:lnTo>
                  <a:lnTo>
                    <a:pt x="125983" y="44450"/>
                  </a:lnTo>
                  <a:lnTo>
                    <a:pt x="163068" y="0"/>
                  </a:lnTo>
                  <a:lnTo>
                    <a:pt x="0" y="14859"/>
                  </a:lnTo>
                  <a:lnTo>
                    <a:pt x="14858" y="178053"/>
                  </a:lnTo>
                  <a:lnTo>
                    <a:pt x="51943" y="133476"/>
                  </a:lnTo>
                  <a:lnTo>
                    <a:pt x="163195" y="226187"/>
                  </a:lnTo>
                  <a:lnTo>
                    <a:pt x="184800" y="253083"/>
                  </a:lnTo>
                  <a:lnTo>
                    <a:pt x="194119" y="285051"/>
                  </a:lnTo>
                  <a:lnTo>
                    <a:pt x="190769" y="318162"/>
                  </a:lnTo>
                  <a:lnTo>
                    <a:pt x="174371" y="348488"/>
                  </a:lnTo>
                  <a:lnTo>
                    <a:pt x="31876" y="519557"/>
                  </a:lnTo>
                  <a:lnTo>
                    <a:pt x="120903" y="593725"/>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160" name="Google Shape;160;p24"/>
          <p:cNvGrpSpPr/>
          <p:nvPr/>
        </p:nvGrpSpPr>
        <p:grpSpPr>
          <a:xfrm>
            <a:off x="6709812" y="1152475"/>
            <a:ext cx="2122416" cy="1447537"/>
            <a:chOff x="8380476" y="1825751"/>
            <a:chExt cx="1830300" cy="1261800"/>
          </a:xfrm>
        </p:grpSpPr>
        <p:sp>
          <p:nvSpPr>
            <p:cNvPr id="161" name="Google Shape;161;p24"/>
            <p:cNvSpPr/>
            <p:nvPr/>
          </p:nvSpPr>
          <p:spPr>
            <a:xfrm>
              <a:off x="8380476" y="1825751"/>
              <a:ext cx="1830300" cy="1261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2" name="Google Shape;162;p24"/>
            <p:cNvSpPr/>
            <p:nvPr/>
          </p:nvSpPr>
          <p:spPr>
            <a:xfrm>
              <a:off x="9313672" y="2405125"/>
              <a:ext cx="575100" cy="4803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 name="Google Shape;163;p24"/>
            <p:cNvSpPr/>
            <p:nvPr/>
          </p:nvSpPr>
          <p:spPr>
            <a:xfrm>
              <a:off x="9313672" y="2405125"/>
              <a:ext cx="575309" cy="480694"/>
            </a:xfrm>
            <a:custGeom>
              <a:rect b="b" l="l" r="r" t="t"/>
              <a:pathLst>
                <a:path extrusionOk="0" h="480694" w="575309">
                  <a:moveTo>
                    <a:pt x="0" y="480060"/>
                  </a:moveTo>
                  <a:lnTo>
                    <a:pt x="380" y="269748"/>
                  </a:lnTo>
                  <a:lnTo>
                    <a:pt x="5986" y="221556"/>
                  </a:lnTo>
                  <a:lnTo>
                    <a:pt x="21853" y="177318"/>
                  </a:lnTo>
                  <a:lnTo>
                    <a:pt x="46720" y="138299"/>
                  </a:lnTo>
                  <a:lnTo>
                    <a:pt x="79325" y="105763"/>
                  </a:lnTo>
                  <a:lnTo>
                    <a:pt x="118405" y="80973"/>
                  </a:lnTo>
                  <a:lnTo>
                    <a:pt x="162700" y="65194"/>
                  </a:lnTo>
                  <a:lnTo>
                    <a:pt x="210947" y="59689"/>
                  </a:lnTo>
                  <a:lnTo>
                    <a:pt x="455168" y="60071"/>
                  </a:lnTo>
                  <a:lnTo>
                    <a:pt x="455168" y="0"/>
                  </a:lnTo>
                  <a:lnTo>
                    <a:pt x="575182" y="120396"/>
                  </a:lnTo>
                  <a:lnTo>
                    <a:pt x="454913" y="240284"/>
                  </a:lnTo>
                  <a:lnTo>
                    <a:pt x="454913" y="180212"/>
                  </a:lnTo>
                  <a:lnTo>
                    <a:pt x="210693" y="179959"/>
                  </a:lnTo>
                  <a:lnTo>
                    <a:pt x="146986" y="206200"/>
                  </a:lnTo>
                  <a:lnTo>
                    <a:pt x="120523" y="269875"/>
                  </a:lnTo>
                  <a:lnTo>
                    <a:pt x="120269" y="480187"/>
                  </a:lnTo>
                  <a:lnTo>
                    <a:pt x="0" y="480060"/>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 name="Google Shape;164;p24"/>
            <p:cNvSpPr/>
            <p:nvPr/>
          </p:nvSpPr>
          <p:spPr>
            <a:xfrm>
              <a:off x="8718677" y="2405506"/>
              <a:ext cx="560700" cy="4812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 name="Google Shape;165;p24"/>
            <p:cNvSpPr/>
            <p:nvPr/>
          </p:nvSpPr>
          <p:spPr>
            <a:xfrm>
              <a:off x="8718677" y="2405506"/>
              <a:ext cx="560704" cy="481330"/>
            </a:xfrm>
            <a:custGeom>
              <a:rect b="b" l="l" r="r" t="t"/>
              <a:pathLst>
                <a:path extrusionOk="0" h="481330" w="560704">
                  <a:moveTo>
                    <a:pt x="560324" y="481329"/>
                  </a:moveTo>
                  <a:lnTo>
                    <a:pt x="560577" y="271017"/>
                  </a:lnTo>
                  <a:lnTo>
                    <a:pt x="555080" y="222770"/>
                  </a:lnTo>
                  <a:lnTo>
                    <a:pt x="539316" y="178473"/>
                  </a:lnTo>
                  <a:lnTo>
                    <a:pt x="514544" y="139386"/>
                  </a:lnTo>
                  <a:lnTo>
                    <a:pt x="482021" y="106768"/>
                  </a:lnTo>
                  <a:lnTo>
                    <a:pt x="443004" y="81878"/>
                  </a:lnTo>
                  <a:lnTo>
                    <a:pt x="398751" y="65977"/>
                  </a:lnTo>
                  <a:lnTo>
                    <a:pt x="350520" y="60325"/>
                  </a:lnTo>
                  <a:lnTo>
                    <a:pt x="120269" y="60070"/>
                  </a:lnTo>
                  <a:lnTo>
                    <a:pt x="120396" y="0"/>
                  </a:lnTo>
                  <a:lnTo>
                    <a:pt x="0" y="120014"/>
                  </a:lnTo>
                  <a:lnTo>
                    <a:pt x="120015" y="240283"/>
                  </a:lnTo>
                  <a:lnTo>
                    <a:pt x="120142" y="180212"/>
                  </a:lnTo>
                  <a:lnTo>
                    <a:pt x="350393" y="180593"/>
                  </a:lnTo>
                  <a:lnTo>
                    <a:pt x="385464" y="187682"/>
                  </a:lnTo>
                  <a:lnTo>
                    <a:pt x="414083" y="207010"/>
                  </a:lnTo>
                  <a:lnTo>
                    <a:pt x="433367" y="235672"/>
                  </a:lnTo>
                  <a:lnTo>
                    <a:pt x="440436" y="270763"/>
                  </a:lnTo>
                  <a:lnTo>
                    <a:pt x="440054" y="481075"/>
                  </a:lnTo>
                  <a:lnTo>
                    <a:pt x="560324" y="481329"/>
                  </a:lnTo>
                  <a:close/>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66" name="Google Shape;166;p24"/>
          <p:cNvSpPr/>
          <p:nvPr/>
        </p:nvSpPr>
        <p:spPr>
          <a:xfrm>
            <a:off x="2607400" y="1993374"/>
            <a:ext cx="1689900" cy="334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24"/>
          <p:cNvSpPr txBox="1"/>
          <p:nvPr/>
        </p:nvSpPr>
        <p:spPr>
          <a:xfrm>
            <a:off x="329100" y="2886750"/>
            <a:ext cx="6398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E.G for self driving </a:t>
            </a:r>
            <a:r>
              <a:rPr b="1" lang="en" sz="1800"/>
              <a:t>car action</a:t>
            </a:r>
            <a:r>
              <a:rPr lang="en" sz="1800"/>
              <a:t> space will be:</a:t>
            </a:r>
            <a:endParaRPr sz="1800"/>
          </a:p>
          <a:p>
            <a:pPr indent="-342900" lvl="0" marL="457200" rtl="0" algn="l">
              <a:spcBef>
                <a:spcPts val="0"/>
              </a:spcBef>
              <a:spcAft>
                <a:spcPts val="0"/>
              </a:spcAft>
              <a:buSzPts val="1800"/>
              <a:buChar char="●"/>
            </a:pPr>
            <a:r>
              <a:rPr lang="en" sz="1800"/>
              <a:t>Turn (left, right)</a:t>
            </a:r>
            <a:endParaRPr sz="1800"/>
          </a:p>
          <a:p>
            <a:pPr indent="-342900" lvl="0" marL="457200" rtl="0" algn="l">
              <a:spcBef>
                <a:spcPts val="0"/>
              </a:spcBef>
              <a:spcAft>
                <a:spcPts val="0"/>
              </a:spcAft>
              <a:buSzPts val="1800"/>
              <a:buChar char="●"/>
            </a:pPr>
            <a:r>
              <a:rPr lang="en" sz="1800"/>
              <a:t>Throttle control (increase, decrease)</a:t>
            </a:r>
            <a:endParaRPr sz="1800"/>
          </a:p>
          <a:p>
            <a:pPr indent="-342900" lvl="0" marL="457200" rtl="0" algn="l">
              <a:spcBef>
                <a:spcPts val="0"/>
              </a:spcBef>
              <a:spcAft>
                <a:spcPts val="0"/>
              </a:spcAft>
              <a:buSzPts val="1800"/>
              <a:buChar char="●"/>
            </a:pPr>
            <a:r>
              <a:rPr lang="en" sz="1800"/>
              <a:t>Light control (headlight, taillight, etc)</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a:t>
            </a:r>
            <a:endParaRPr/>
          </a:p>
        </p:txBody>
      </p:sp>
      <p:sp>
        <p:nvSpPr>
          <p:cNvPr id="173" name="Google Shape;173;p25"/>
          <p:cNvSpPr txBox="1"/>
          <p:nvPr>
            <p:ph idx="1" type="body"/>
          </p:nvPr>
        </p:nvSpPr>
        <p:spPr>
          <a:xfrm>
            <a:off x="311700" y="1152475"/>
            <a:ext cx="4756500" cy="7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Policy </a:t>
            </a:r>
            <a:r>
              <a:rPr lang="en">
                <a:solidFill>
                  <a:srgbClr val="000000"/>
                </a:solidFill>
              </a:rPr>
              <a:t>is a rule used by an agent to decide what actions to take</a:t>
            </a:r>
            <a:endParaRPr>
              <a:solidFill>
                <a:srgbClr val="000000"/>
              </a:solidFill>
            </a:endParaRPr>
          </a:p>
        </p:txBody>
      </p:sp>
      <p:sp>
        <p:nvSpPr>
          <p:cNvPr id="174" name="Google Shape;174;p25"/>
          <p:cNvSpPr/>
          <p:nvPr/>
        </p:nvSpPr>
        <p:spPr>
          <a:xfrm>
            <a:off x="1424600" y="2035775"/>
            <a:ext cx="3324000" cy="23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5" name="Google Shape;175;p25"/>
          <p:cNvSpPr txBox="1"/>
          <p:nvPr/>
        </p:nvSpPr>
        <p:spPr>
          <a:xfrm>
            <a:off x="385525" y="3244075"/>
            <a:ext cx="4682700" cy="12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Usually discrete policy is a </a:t>
            </a:r>
            <a:r>
              <a:rPr b="1" lang="en"/>
              <a:t>probability distribution over possible actions</a:t>
            </a:r>
            <a:endParaRPr b="1"/>
          </a:p>
        </p:txBody>
      </p:sp>
      <p:pic>
        <p:nvPicPr>
          <p:cNvPr id="176" name="Google Shape;176;p25" title="Chart"/>
          <p:cNvPicPr preferRelativeResize="0"/>
          <p:nvPr/>
        </p:nvPicPr>
        <p:blipFill>
          <a:blip r:embed="rId4">
            <a:alphaModFix/>
          </a:blip>
          <a:stretch>
            <a:fillRect/>
          </a:stretch>
        </p:blipFill>
        <p:spPr>
          <a:xfrm>
            <a:off x="5004350" y="2275475"/>
            <a:ext cx="3770976" cy="2331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37925" y="50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a:t>
            </a:r>
            <a:endParaRPr/>
          </a:p>
        </p:txBody>
      </p:sp>
      <p:pic>
        <p:nvPicPr>
          <p:cNvPr id="182" name="Google Shape;182;p26"/>
          <p:cNvPicPr preferRelativeResize="0"/>
          <p:nvPr/>
        </p:nvPicPr>
        <p:blipFill>
          <a:blip r:embed="rId3">
            <a:alphaModFix/>
          </a:blip>
          <a:stretch>
            <a:fillRect/>
          </a:stretch>
        </p:blipFill>
        <p:spPr>
          <a:xfrm>
            <a:off x="4966375" y="1075400"/>
            <a:ext cx="3892150" cy="2594775"/>
          </a:xfrm>
          <a:prstGeom prst="rect">
            <a:avLst/>
          </a:prstGeom>
          <a:noFill/>
          <a:ln>
            <a:noFill/>
          </a:ln>
        </p:spPr>
      </p:pic>
      <p:cxnSp>
        <p:nvCxnSpPr>
          <p:cNvPr id="183" name="Google Shape;183;p26"/>
          <p:cNvCxnSpPr/>
          <p:nvPr/>
        </p:nvCxnSpPr>
        <p:spPr>
          <a:xfrm rot="10800000">
            <a:off x="6150125" y="3234975"/>
            <a:ext cx="723600" cy="10500"/>
          </a:xfrm>
          <a:prstGeom prst="straightConnector1">
            <a:avLst/>
          </a:prstGeom>
          <a:noFill/>
          <a:ln cap="flat" cmpd="sng" w="76200">
            <a:solidFill>
              <a:srgbClr val="FF0000"/>
            </a:solidFill>
            <a:prstDash val="solid"/>
            <a:round/>
            <a:headEnd len="med" w="med" type="none"/>
            <a:tailEnd len="med" w="med" type="triangle"/>
          </a:ln>
        </p:spPr>
      </p:cxnSp>
      <p:cxnSp>
        <p:nvCxnSpPr>
          <p:cNvPr id="184" name="Google Shape;184;p26"/>
          <p:cNvCxnSpPr/>
          <p:nvPr/>
        </p:nvCxnSpPr>
        <p:spPr>
          <a:xfrm rot="-5400000">
            <a:off x="6550650" y="2867925"/>
            <a:ext cx="723600" cy="10500"/>
          </a:xfrm>
          <a:prstGeom prst="straightConnector1">
            <a:avLst/>
          </a:prstGeom>
          <a:noFill/>
          <a:ln cap="flat" cmpd="sng" w="76200">
            <a:solidFill>
              <a:srgbClr val="FF0000"/>
            </a:solidFill>
            <a:prstDash val="solid"/>
            <a:round/>
            <a:headEnd len="med" w="med" type="none"/>
            <a:tailEnd len="med" w="med" type="triangle"/>
          </a:ln>
        </p:spPr>
      </p:cxnSp>
      <p:cxnSp>
        <p:nvCxnSpPr>
          <p:cNvPr id="185" name="Google Shape;185;p26"/>
          <p:cNvCxnSpPr/>
          <p:nvPr/>
        </p:nvCxnSpPr>
        <p:spPr>
          <a:xfrm flipH="1" rot="10800000">
            <a:off x="6951175" y="3234975"/>
            <a:ext cx="723600" cy="10500"/>
          </a:xfrm>
          <a:prstGeom prst="straightConnector1">
            <a:avLst/>
          </a:prstGeom>
          <a:noFill/>
          <a:ln cap="flat" cmpd="sng" w="76200">
            <a:solidFill>
              <a:srgbClr val="00FF00"/>
            </a:solidFill>
            <a:prstDash val="solid"/>
            <a:round/>
            <a:headEnd len="med" w="med" type="none"/>
            <a:tailEnd len="med" w="med" type="triangle"/>
          </a:ln>
        </p:spPr>
      </p:cxnSp>
      <p:sp>
        <p:nvSpPr>
          <p:cNvPr id="186" name="Google Shape;186;p26"/>
          <p:cNvSpPr txBox="1"/>
          <p:nvPr/>
        </p:nvSpPr>
        <p:spPr>
          <a:xfrm>
            <a:off x="408975" y="2722775"/>
            <a:ext cx="4163100" cy="16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In supervised learning “training signal” was provided by the label.</a:t>
            </a:r>
            <a:endParaRPr sz="1800"/>
          </a:p>
          <a:p>
            <a:pPr indent="0" lvl="0" marL="0" rtl="0" algn="l">
              <a:spcBef>
                <a:spcPts val="0"/>
              </a:spcBef>
              <a:spcAft>
                <a:spcPts val="0"/>
              </a:spcAft>
              <a:buClr>
                <a:schemeClr val="dk1"/>
              </a:buClr>
              <a:buSzPts val="1100"/>
              <a:buFont typeface="Arial"/>
              <a:buNone/>
            </a:pPr>
            <a:r>
              <a:rPr lang="en" sz="1800"/>
              <a:t> </a:t>
            </a:r>
            <a:endParaRPr sz="1800"/>
          </a:p>
          <a:p>
            <a:pPr indent="0" lvl="0" marL="0" rtl="0" algn="l">
              <a:spcBef>
                <a:spcPts val="0"/>
              </a:spcBef>
              <a:spcAft>
                <a:spcPts val="0"/>
              </a:spcAft>
              <a:buNone/>
            </a:pPr>
            <a:r>
              <a:rPr lang="en" sz="1800"/>
              <a:t>In RL </a:t>
            </a:r>
            <a:r>
              <a:rPr b="1" lang="en" sz="1800"/>
              <a:t>reward </a:t>
            </a:r>
            <a:r>
              <a:rPr lang="en" sz="1800">
                <a:solidFill>
                  <a:schemeClr val="dk1"/>
                </a:solidFill>
              </a:rPr>
              <a:t>is the basis for </a:t>
            </a:r>
            <a:r>
              <a:rPr lang="en" sz="1800">
                <a:solidFill>
                  <a:schemeClr val="dk1"/>
                </a:solidFill>
              </a:rPr>
              <a:t>“training signal”</a:t>
            </a:r>
            <a:r>
              <a:rPr lang="en" sz="1800"/>
              <a:t> </a:t>
            </a:r>
            <a:endParaRPr/>
          </a:p>
        </p:txBody>
      </p:sp>
      <p:grpSp>
        <p:nvGrpSpPr>
          <p:cNvPr id="187" name="Google Shape;187;p26"/>
          <p:cNvGrpSpPr/>
          <p:nvPr/>
        </p:nvGrpSpPr>
        <p:grpSpPr>
          <a:xfrm>
            <a:off x="408975" y="1069600"/>
            <a:ext cx="4163100" cy="1399897"/>
            <a:chOff x="408975" y="1069600"/>
            <a:chExt cx="4163100" cy="1399897"/>
          </a:xfrm>
        </p:grpSpPr>
        <p:sp>
          <p:nvSpPr>
            <p:cNvPr id="188" name="Google Shape;188;p26"/>
            <p:cNvSpPr txBox="1"/>
            <p:nvPr/>
          </p:nvSpPr>
          <p:spPr>
            <a:xfrm>
              <a:off x="408975" y="1069600"/>
              <a:ext cx="41631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Reward is a </a:t>
              </a:r>
              <a:r>
                <a:rPr lang="en" sz="1800"/>
                <a:t>numerical signal</a:t>
              </a:r>
              <a:r>
                <a:rPr lang="en" sz="1800"/>
                <a:t> sent by the environment to the model that tells which action is better or worse</a:t>
              </a:r>
              <a:endParaRPr sz="1800"/>
            </a:p>
          </p:txBody>
        </p:sp>
        <p:sp>
          <p:nvSpPr>
            <p:cNvPr id="189" name="Google Shape;189;p26"/>
            <p:cNvSpPr/>
            <p:nvPr/>
          </p:nvSpPr>
          <p:spPr>
            <a:xfrm>
              <a:off x="1188975" y="2216597"/>
              <a:ext cx="2603100" cy="252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311700" y="1885350"/>
            <a:ext cx="8520600" cy="137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solidFill>
                  <a:srgbClr val="000000"/>
                </a:solidFill>
              </a:rPr>
              <a:t>Let’s imagine daily commute to work as episode in RL </a:t>
            </a:r>
            <a:endParaRPr sz="3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idx="1" type="body"/>
          </p:nvPr>
        </p:nvSpPr>
        <p:spPr>
          <a:xfrm>
            <a:off x="2" y="4057175"/>
            <a:ext cx="9144000" cy="1086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rgbClr val="000000"/>
                </a:solidFill>
              </a:rPr>
              <a:t>Reward: </a:t>
            </a:r>
            <a:r>
              <a:rPr lang="en" sz="3000">
                <a:solidFill>
                  <a:srgbClr val="FF0000"/>
                </a:solidFill>
              </a:rPr>
              <a:t>-2</a:t>
            </a:r>
            <a:endParaRPr sz="3000">
              <a:solidFill>
                <a:srgbClr val="FF0000"/>
              </a:solidFill>
            </a:endParaRPr>
          </a:p>
        </p:txBody>
      </p:sp>
      <p:pic>
        <p:nvPicPr>
          <p:cNvPr id="200" name="Google Shape;200;p28"/>
          <p:cNvPicPr preferRelativeResize="0"/>
          <p:nvPr/>
        </p:nvPicPr>
        <p:blipFill>
          <a:blip r:embed="rId3">
            <a:alphaModFix/>
          </a:blip>
          <a:stretch>
            <a:fillRect/>
          </a:stretch>
        </p:blipFill>
        <p:spPr>
          <a:xfrm>
            <a:off x="2248238" y="1152475"/>
            <a:ext cx="4647524" cy="2904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idx="1" type="body"/>
          </p:nvPr>
        </p:nvSpPr>
        <p:spPr>
          <a:xfrm>
            <a:off x="-25"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Clr>
                <a:schemeClr val="dk1"/>
              </a:buClr>
              <a:buSzPts val="1100"/>
              <a:buFont typeface="Arial"/>
              <a:buNone/>
            </a:pPr>
            <a:r>
              <a:rPr lang="en" sz="3000">
                <a:solidFill>
                  <a:schemeClr val="dk1"/>
                </a:solidFill>
              </a:rPr>
              <a:t>Reward: </a:t>
            </a:r>
            <a:r>
              <a:rPr lang="en" sz="3000">
                <a:solidFill>
                  <a:srgbClr val="FF0000"/>
                </a:solidFill>
              </a:rPr>
              <a:t>-5</a:t>
            </a:r>
            <a:endParaRPr b="1"/>
          </a:p>
        </p:txBody>
      </p:sp>
      <p:pic>
        <p:nvPicPr>
          <p:cNvPr id="206" name="Google Shape;206;p29"/>
          <p:cNvPicPr preferRelativeResize="0"/>
          <p:nvPr/>
        </p:nvPicPr>
        <p:blipFill>
          <a:blip r:embed="rId3">
            <a:alphaModFix/>
          </a:blip>
          <a:stretch>
            <a:fillRect/>
          </a:stretch>
        </p:blipFill>
        <p:spPr>
          <a:xfrm>
            <a:off x="2248250" y="1119400"/>
            <a:ext cx="4647501" cy="290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0"/>
          <p:cNvSpPr txBox="1"/>
          <p:nvPr>
            <p:ph idx="1" type="body"/>
          </p:nvPr>
        </p:nvSpPr>
        <p:spPr>
          <a:xfrm>
            <a:off x="0"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Clr>
                <a:schemeClr val="dk1"/>
              </a:buClr>
              <a:buSzPts val="1100"/>
              <a:buFont typeface="Arial"/>
              <a:buNone/>
            </a:pPr>
            <a:r>
              <a:rPr lang="en" sz="3000">
                <a:solidFill>
                  <a:schemeClr val="dk1"/>
                </a:solidFill>
              </a:rPr>
              <a:t>Reward: </a:t>
            </a:r>
            <a:r>
              <a:rPr lang="en" sz="3000">
                <a:solidFill>
                  <a:srgbClr val="FF0000"/>
                </a:solidFill>
              </a:rPr>
              <a:t>-100</a:t>
            </a:r>
            <a:endParaRPr b="1"/>
          </a:p>
          <a:p>
            <a:pPr indent="0" lvl="0" marL="0" rtl="0" algn="l">
              <a:spcBef>
                <a:spcPts val="1600"/>
              </a:spcBef>
              <a:spcAft>
                <a:spcPts val="1600"/>
              </a:spcAft>
              <a:buNone/>
            </a:pPr>
            <a:r>
              <a:t/>
            </a:r>
            <a:endParaRPr/>
          </a:p>
        </p:txBody>
      </p:sp>
      <p:pic>
        <p:nvPicPr>
          <p:cNvPr id="212" name="Google Shape;212;p30"/>
          <p:cNvPicPr preferRelativeResize="0"/>
          <p:nvPr/>
        </p:nvPicPr>
        <p:blipFill>
          <a:blip r:embed="rId3">
            <a:alphaModFix/>
          </a:blip>
          <a:stretch>
            <a:fillRect/>
          </a:stretch>
        </p:blipFill>
        <p:spPr>
          <a:xfrm>
            <a:off x="2248250" y="1119400"/>
            <a:ext cx="4647500" cy="290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txBox="1"/>
          <p:nvPr>
            <p:ph idx="1" type="body"/>
          </p:nvPr>
        </p:nvSpPr>
        <p:spPr>
          <a:xfrm>
            <a:off x="0"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chemeClr val="dk1"/>
                </a:solidFill>
              </a:rPr>
              <a:t>Reward: </a:t>
            </a:r>
            <a:r>
              <a:rPr lang="en" sz="3000">
                <a:solidFill>
                  <a:srgbClr val="6AA84F"/>
                </a:solidFill>
              </a:rPr>
              <a:t>+10</a:t>
            </a:r>
            <a:endParaRPr>
              <a:solidFill>
                <a:srgbClr val="6AA84F"/>
              </a:solidFill>
            </a:endParaRPr>
          </a:p>
        </p:txBody>
      </p:sp>
      <p:pic>
        <p:nvPicPr>
          <p:cNvPr id="219" name="Google Shape;219;p31"/>
          <p:cNvPicPr preferRelativeResize="0"/>
          <p:nvPr/>
        </p:nvPicPr>
        <p:blipFill rotWithShape="1">
          <a:blip r:embed="rId3">
            <a:alphaModFix/>
          </a:blip>
          <a:srcRect b="15618" l="0" r="0" t="0"/>
          <a:stretch/>
        </p:blipFill>
        <p:spPr>
          <a:xfrm>
            <a:off x="2248250" y="1119400"/>
            <a:ext cx="4647500" cy="2451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ph idx="1" type="body"/>
          </p:nvPr>
        </p:nvSpPr>
        <p:spPr>
          <a:xfrm>
            <a:off x="0"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chemeClr val="dk1"/>
                </a:solidFill>
              </a:rPr>
              <a:t>Reward: </a:t>
            </a:r>
            <a:r>
              <a:rPr lang="en" sz="3000">
                <a:solidFill>
                  <a:srgbClr val="6AA84F"/>
                </a:solidFill>
              </a:rPr>
              <a:t>+10 </a:t>
            </a:r>
            <a:r>
              <a:rPr lang="en" sz="3000">
                <a:solidFill>
                  <a:srgbClr val="FF0000"/>
                </a:solidFill>
              </a:rPr>
              <a:t>- 10  </a:t>
            </a:r>
            <a:endParaRPr b="1">
              <a:solidFill>
                <a:srgbClr val="6AA84F"/>
              </a:solidFill>
            </a:endParaRPr>
          </a:p>
        </p:txBody>
      </p:sp>
      <p:pic>
        <p:nvPicPr>
          <p:cNvPr id="226" name="Google Shape;226;p32"/>
          <p:cNvPicPr preferRelativeResize="0"/>
          <p:nvPr/>
        </p:nvPicPr>
        <p:blipFill>
          <a:blip r:embed="rId3">
            <a:alphaModFix/>
          </a:blip>
          <a:stretch>
            <a:fillRect/>
          </a:stretch>
        </p:blipFill>
        <p:spPr>
          <a:xfrm>
            <a:off x="2248250" y="1119400"/>
            <a:ext cx="4647500" cy="290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1" type="body"/>
          </p:nvPr>
        </p:nvSpPr>
        <p:spPr>
          <a:xfrm>
            <a:off x="0"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chemeClr val="dk1"/>
                </a:solidFill>
              </a:rPr>
              <a:t>Reward: </a:t>
            </a:r>
            <a:r>
              <a:rPr lang="en" sz="3000">
                <a:solidFill>
                  <a:srgbClr val="FF0000"/>
                </a:solidFill>
              </a:rPr>
              <a:t>-40  </a:t>
            </a:r>
            <a:endParaRPr/>
          </a:p>
        </p:txBody>
      </p:sp>
      <p:pic>
        <p:nvPicPr>
          <p:cNvPr id="233" name="Google Shape;233;p33"/>
          <p:cNvPicPr preferRelativeResize="0"/>
          <p:nvPr/>
        </p:nvPicPr>
        <p:blipFill>
          <a:blip r:embed="rId3">
            <a:alphaModFix/>
          </a:blip>
          <a:stretch>
            <a:fillRect/>
          </a:stretch>
        </p:blipFill>
        <p:spPr>
          <a:xfrm>
            <a:off x="3072162" y="1119400"/>
            <a:ext cx="2999687" cy="2904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Introduction to Reinforcement Learning concepts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Markov Chains, </a:t>
            </a:r>
            <a:r>
              <a:rPr lang="en">
                <a:solidFill>
                  <a:srgbClr val="000000"/>
                </a:solidFill>
              </a:rPr>
              <a:t>Markov Decision Process (MDP)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State values (V) and State-Action values (Q), Bellman Equations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Review of current algorithms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Episode/Trajectory, Return</a:t>
            </a:r>
            <a:endParaRPr/>
          </a:p>
        </p:txBody>
      </p:sp>
      <p:sp>
        <p:nvSpPr>
          <p:cNvPr id="239" name="Google Shape;239;p34"/>
          <p:cNvSpPr txBox="1"/>
          <p:nvPr>
            <p:ph idx="1" type="body"/>
          </p:nvPr>
        </p:nvSpPr>
        <p:spPr>
          <a:xfrm>
            <a:off x="311700" y="1152475"/>
            <a:ext cx="8520600" cy="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0000"/>
                </a:solidFill>
              </a:rPr>
              <a:t>Trajectory or Episode </a:t>
            </a:r>
            <a:r>
              <a:rPr lang="en">
                <a:solidFill>
                  <a:srgbClr val="000000"/>
                </a:solidFill>
              </a:rPr>
              <a:t>is a sequence of states and actions in the environment</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40" name="Google Shape;240;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261900" y="1860350"/>
            <a:ext cx="4234600" cy="498175"/>
          </a:xfrm>
          <a:prstGeom prst="rect">
            <a:avLst/>
          </a:prstGeom>
          <a:noFill/>
          <a:ln>
            <a:noFill/>
          </a:ln>
        </p:spPr>
      </p:pic>
      <p:grpSp>
        <p:nvGrpSpPr>
          <p:cNvPr id="241" name="Google Shape;241;p34"/>
          <p:cNvGrpSpPr/>
          <p:nvPr/>
        </p:nvGrpSpPr>
        <p:grpSpPr>
          <a:xfrm>
            <a:off x="311850" y="3201150"/>
            <a:ext cx="8520600" cy="1679400"/>
            <a:chOff x="311850" y="3201150"/>
            <a:chExt cx="8520600" cy="1679400"/>
          </a:xfrm>
        </p:grpSpPr>
        <p:sp>
          <p:nvSpPr>
            <p:cNvPr id="242" name="Google Shape;242;p34"/>
            <p:cNvSpPr txBox="1"/>
            <p:nvPr/>
          </p:nvSpPr>
          <p:spPr>
            <a:xfrm>
              <a:off x="311850" y="3201150"/>
              <a:ext cx="85206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Return </a:t>
              </a:r>
              <a:r>
                <a:rPr lang="en" sz="1800"/>
                <a:t>is a cumulative reward over the trajectory</a:t>
              </a:r>
              <a:endParaRPr sz="1800"/>
            </a:p>
          </p:txBody>
        </p:sp>
        <p:grpSp>
          <p:nvGrpSpPr>
            <p:cNvPr id="243" name="Google Shape;243;p34"/>
            <p:cNvGrpSpPr/>
            <p:nvPr/>
          </p:nvGrpSpPr>
          <p:grpSpPr>
            <a:xfrm>
              <a:off x="3136275" y="3966150"/>
              <a:ext cx="2936550" cy="914400"/>
              <a:chOff x="3136275" y="3966150"/>
              <a:chExt cx="2936550" cy="914400"/>
            </a:xfrm>
          </p:grpSpPr>
          <p:pic>
            <p:nvPicPr>
              <p:cNvPr id="244" name="Google Shape;244;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986850" y="3966150"/>
                <a:ext cx="2085975" cy="914400"/>
              </a:xfrm>
              <a:prstGeom prst="rect">
                <a:avLst/>
              </a:prstGeom>
              <a:noFill/>
              <a:ln>
                <a:noFill/>
              </a:ln>
            </p:spPr>
          </p:pic>
          <p:pic>
            <p:nvPicPr>
              <p:cNvPr id="245" name="Google Shape;245;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136275" y="4212388"/>
                <a:ext cx="747125" cy="318625"/>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p:nvPr/>
        </p:nvSpPr>
        <p:spPr>
          <a:xfrm>
            <a:off x="716100" y="1240076"/>
            <a:ext cx="1236000" cy="123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1" name="Google Shape;251;p35"/>
          <p:cNvSpPr/>
          <p:nvPr/>
        </p:nvSpPr>
        <p:spPr>
          <a:xfrm>
            <a:off x="2430600" y="1240076"/>
            <a:ext cx="4191000" cy="123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52" name="Google Shape;252;p35"/>
          <p:cNvGrpSpPr/>
          <p:nvPr/>
        </p:nvGrpSpPr>
        <p:grpSpPr>
          <a:xfrm>
            <a:off x="6924876" y="1299511"/>
            <a:ext cx="1639800" cy="1141500"/>
            <a:chOff x="8494776" y="1886711"/>
            <a:chExt cx="1639800" cy="1141500"/>
          </a:xfrm>
        </p:grpSpPr>
        <p:sp>
          <p:nvSpPr>
            <p:cNvPr id="253" name="Google Shape;253;p35"/>
            <p:cNvSpPr/>
            <p:nvPr/>
          </p:nvSpPr>
          <p:spPr>
            <a:xfrm>
              <a:off x="8494776" y="1886711"/>
              <a:ext cx="1639800" cy="114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35"/>
            <p:cNvSpPr/>
            <p:nvPr/>
          </p:nvSpPr>
          <p:spPr>
            <a:xfrm>
              <a:off x="9103614" y="2627258"/>
              <a:ext cx="706200" cy="365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35"/>
            <p:cNvSpPr/>
            <p:nvPr/>
          </p:nvSpPr>
          <p:spPr>
            <a:xfrm>
              <a:off x="9103614" y="2627258"/>
              <a:ext cx="706754" cy="365125"/>
            </a:xfrm>
            <a:custGeom>
              <a:rect b="b" l="l" r="r" t="t"/>
              <a:pathLst>
                <a:path extrusionOk="0" h="365125" w="706754">
                  <a:moveTo>
                    <a:pt x="0" y="244592"/>
                  </a:moveTo>
                  <a:lnTo>
                    <a:pt x="138683" y="77968"/>
                  </a:lnTo>
                  <a:lnTo>
                    <a:pt x="174876" y="43457"/>
                  </a:lnTo>
                  <a:lnTo>
                    <a:pt x="216592" y="18847"/>
                  </a:lnTo>
                  <a:lnTo>
                    <a:pt x="261998" y="4306"/>
                  </a:lnTo>
                  <a:lnTo>
                    <a:pt x="309260" y="0"/>
                  </a:lnTo>
                  <a:lnTo>
                    <a:pt x="356548" y="6094"/>
                  </a:lnTo>
                  <a:lnTo>
                    <a:pt x="402027" y="22757"/>
                  </a:lnTo>
                  <a:lnTo>
                    <a:pt x="443864" y="50155"/>
                  </a:lnTo>
                  <a:lnTo>
                    <a:pt x="650620" y="222367"/>
                  </a:lnTo>
                  <a:lnTo>
                    <a:pt x="690244" y="174869"/>
                  </a:lnTo>
                  <a:lnTo>
                    <a:pt x="706246" y="349240"/>
                  </a:lnTo>
                  <a:lnTo>
                    <a:pt x="531749" y="365115"/>
                  </a:lnTo>
                  <a:lnTo>
                    <a:pt x="571372" y="317490"/>
                  </a:lnTo>
                  <a:lnTo>
                    <a:pt x="364616" y="145278"/>
                  </a:lnTo>
                  <a:lnTo>
                    <a:pt x="332194" y="127784"/>
                  </a:lnTo>
                  <a:lnTo>
                    <a:pt x="296783" y="124196"/>
                  </a:lnTo>
                  <a:lnTo>
                    <a:pt x="262586" y="134134"/>
                  </a:lnTo>
                  <a:lnTo>
                    <a:pt x="233806" y="157216"/>
                  </a:lnTo>
                  <a:lnTo>
                    <a:pt x="95250" y="323840"/>
                  </a:lnTo>
                  <a:lnTo>
                    <a:pt x="0" y="244592"/>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35"/>
            <p:cNvSpPr/>
            <p:nvPr/>
          </p:nvSpPr>
          <p:spPr>
            <a:xfrm>
              <a:off x="8953373" y="2259075"/>
              <a:ext cx="310200" cy="593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7" name="Google Shape;257;p35"/>
            <p:cNvSpPr/>
            <p:nvPr/>
          </p:nvSpPr>
          <p:spPr>
            <a:xfrm>
              <a:off x="8953373" y="2259075"/>
              <a:ext cx="310515" cy="593725"/>
            </a:xfrm>
            <a:custGeom>
              <a:rect b="b" l="l" r="r" t="t"/>
              <a:pathLst>
                <a:path extrusionOk="0" h="593725" w="310515">
                  <a:moveTo>
                    <a:pt x="120903" y="593725"/>
                  </a:moveTo>
                  <a:lnTo>
                    <a:pt x="263398" y="422656"/>
                  </a:lnTo>
                  <a:lnTo>
                    <a:pt x="289021" y="383528"/>
                  </a:lnTo>
                  <a:lnTo>
                    <a:pt x="304600" y="340985"/>
                  </a:lnTo>
                  <a:lnTo>
                    <a:pt x="310294" y="296746"/>
                  </a:lnTo>
                  <a:lnTo>
                    <a:pt x="306259" y="252526"/>
                  </a:lnTo>
                  <a:lnTo>
                    <a:pt x="292654" y="210043"/>
                  </a:lnTo>
                  <a:lnTo>
                    <a:pt x="269636" y="171016"/>
                  </a:lnTo>
                  <a:lnTo>
                    <a:pt x="237362" y="137160"/>
                  </a:lnTo>
                  <a:lnTo>
                    <a:pt x="125983" y="44450"/>
                  </a:lnTo>
                  <a:lnTo>
                    <a:pt x="163068" y="0"/>
                  </a:lnTo>
                  <a:lnTo>
                    <a:pt x="0" y="14859"/>
                  </a:lnTo>
                  <a:lnTo>
                    <a:pt x="14858" y="178053"/>
                  </a:lnTo>
                  <a:lnTo>
                    <a:pt x="51943" y="133476"/>
                  </a:lnTo>
                  <a:lnTo>
                    <a:pt x="163195" y="226187"/>
                  </a:lnTo>
                  <a:lnTo>
                    <a:pt x="184800" y="253083"/>
                  </a:lnTo>
                  <a:lnTo>
                    <a:pt x="194119" y="285051"/>
                  </a:lnTo>
                  <a:lnTo>
                    <a:pt x="190769" y="318162"/>
                  </a:lnTo>
                  <a:lnTo>
                    <a:pt x="174371" y="348488"/>
                  </a:lnTo>
                  <a:lnTo>
                    <a:pt x="31876" y="519557"/>
                  </a:lnTo>
                  <a:lnTo>
                    <a:pt x="120903" y="593725"/>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58" name="Google Shape;258;p35"/>
          <p:cNvSpPr/>
          <p:nvPr/>
        </p:nvSpPr>
        <p:spPr>
          <a:xfrm>
            <a:off x="411300" y="1238551"/>
            <a:ext cx="1830300" cy="1261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59" name="Google Shape;259;p35"/>
          <p:cNvGrpSpPr/>
          <p:nvPr/>
        </p:nvGrpSpPr>
        <p:grpSpPr>
          <a:xfrm>
            <a:off x="6810576" y="1238551"/>
            <a:ext cx="1830300" cy="1261800"/>
            <a:chOff x="8380476" y="1825751"/>
            <a:chExt cx="1830300" cy="1261800"/>
          </a:xfrm>
        </p:grpSpPr>
        <p:sp>
          <p:nvSpPr>
            <p:cNvPr id="260" name="Google Shape;260;p35"/>
            <p:cNvSpPr/>
            <p:nvPr/>
          </p:nvSpPr>
          <p:spPr>
            <a:xfrm>
              <a:off x="8380476" y="1825751"/>
              <a:ext cx="1830300" cy="1261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35"/>
            <p:cNvSpPr/>
            <p:nvPr/>
          </p:nvSpPr>
          <p:spPr>
            <a:xfrm>
              <a:off x="9313672" y="2405125"/>
              <a:ext cx="575100" cy="4803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35"/>
            <p:cNvSpPr/>
            <p:nvPr/>
          </p:nvSpPr>
          <p:spPr>
            <a:xfrm>
              <a:off x="9313672" y="2405125"/>
              <a:ext cx="575309" cy="480694"/>
            </a:xfrm>
            <a:custGeom>
              <a:rect b="b" l="l" r="r" t="t"/>
              <a:pathLst>
                <a:path extrusionOk="0" h="480694" w="575309">
                  <a:moveTo>
                    <a:pt x="0" y="480060"/>
                  </a:moveTo>
                  <a:lnTo>
                    <a:pt x="380" y="269748"/>
                  </a:lnTo>
                  <a:lnTo>
                    <a:pt x="5986" y="221556"/>
                  </a:lnTo>
                  <a:lnTo>
                    <a:pt x="21853" y="177318"/>
                  </a:lnTo>
                  <a:lnTo>
                    <a:pt x="46720" y="138299"/>
                  </a:lnTo>
                  <a:lnTo>
                    <a:pt x="79325" y="105763"/>
                  </a:lnTo>
                  <a:lnTo>
                    <a:pt x="118405" y="80973"/>
                  </a:lnTo>
                  <a:lnTo>
                    <a:pt x="162700" y="65194"/>
                  </a:lnTo>
                  <a:lnTo>
                    <a:pt x="210947" y="59689"/>
                  </a:lnTo>
                  <a:lnTo>
                    <a:pt x="455168" y="60071"/>
                  </a:lnTo>
                  <a:lnTo>
                    <a:pt x="455168" y="0"/>
                  </a:lnTo>
                  <a:lnTo>
                    <a:pt x="575182" y="120396"/>
                  </a:lnTo>
                  <a:lnTo>
                    <a:pt x="454913" y="240284"/>
                  </a:lnTo>
                  <a:lnTo>
                    <a:pt x="454913" y="180212"/>
                  </a:lnTo>
                  <a:lnTo>
                    <a:pt x="210693" y="179959"/>
                  </a:lnTo>
                  <a:lnTo>
                    <a:pt x="146986" y="206200"/>
                  </a:lnTo>
                  <a:lnTo>
                    <a:pt x="120523" y="269875"/>
                  </a:lnTo>
                  <a:lnTo>
                    <a:pt x="120269" y="480187"/>
                  </a:lnTo>
                  <a:lnTo>
                    <a:pt x="0" y="480060"/>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35"/>
            <p:cNvSpPr/>
            <p:nvPr/>
          </p:nvSpPr>
          <p:spPr>
            <a:xfrm>
              <a:off x="8718677" y="2405506"/>
              <a:ext cx="560700" cy="48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35"/>
            <p:cNvSpPr/>
            <p:nvPr/>
          </p:nvSpPr>
          <p:spPr>
            <a:xfrm>
              <a:off x="8718677" y="2405506"/>
              <a:ext cx="560704" cy="481330"/>
            </a:xfrm>
            <a:custGeom>
              <a:rect b="b" l="l" r="r" t="t"/>
              <a:pathLst>
                <a:path extrusionOk="0" h="481330" w="560704">
                  <a:moveTo>
                    <a:pt x="560324" y="481329"/>
                  </a:moveTo>
                  <a:lnTo>
                    <a:pt x="560577" y="271017"/>
                  </a:lnTo>
                  <a:lnTo>
                    <a:pt x="555080" y="222770"/>
                  </a:lnTo>
                  <a:lnTo>
                    <a:pt x="539316" y="178473"/>
                  </a:lnTo>
                  <a:lnTo>
                    <a:pt x="514544" y="139386"/>
                  </a:lnTo>
                  <a:lnTo>
                    <a:pt x="482021" y="106768"/>
                  </a:lnTo>
                  <a:lnTo>
                    <a:pt x="443004" y="81878"/>
                  </a:lnTo>
                  <a:lnTo>
                    <a:pt x="398751" y="65977"/>
                  </a:lnTo>
                  <a:lnTo>
                    <a:pt x="350520" y="60325"/>
                  </a:lnTo>
                  <a:lnTo>
                    <a:pt x="120269" y="60070"/>
                  </a:lnTo>
                  <a:lnTo>
                    <a:pt x="120396" y="0"/>
                  </a:lnTo>
                  <a:lnTo>
                    <a:pt x="0" y="120014"/>
                  </a:lnTo>
                  <a:lnTo>
                    <a:pt x="120015" y="240283"/>
                  </a:lnTo>
                  <a:lnTo>
                    <a:pt x="120142" y="180212"/>
                  </a:lnTo>
                  <a:lnTo>
                    <a:pt x="350393" y="180593"/>
                  </a:lnTo>
                  <a:lnTo>
                    <a:pt x="385464" y="187682"/>
                  </a:lnTo>
                  <a:lnTo>
                    <a:pt x="414083" y="207010"/>
                  </a:lnTo>
                  <a:lnTo>
                    <a:pt x="433367" y="235672"/>
                  </a:lnTo>
                  <a:lnTo>
                    <a:pt x="440436" y="270763"/>
                  </a:lnTo>
                  <a:lnTo>
                    <a:pt x="440054" y="481075"/>
                  </a:lnTo>
                  <a:lnTo>
                    <a:pt x="560324" y="481329"/>
                  </a:lnTo>
                  <a:close/>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65" name="Google Shape;265;p35"/>
          <p:cNvGrpSpPr/>
          <p:nvPr/>
        </p:nvGrpSpPr>
        <p:grpSpPr>
          <a:xfrm>
            <a:off x="1746779" y="2739276"/>
            <a:ext cx="5427183" cy="388564"/>
            <a:chOff x="2857500" y="3425952"/>
            <a:chExt cx="6524625" cy="537210"/>
          </a:xfrm>
        </p:grpSpPr>
        <p:sp>
          <p:nvSpPr>
            <p:cNvPr id="266" name="Google Shape;266;p35"/>
            <p:cNvSpPr/>
            <p:nvPr/>
          </p:nvSpPr>
          <p:spPr>
            <a:xfrm>
              <a:off x="2857500" y="3425952"/>
              <a:ext cx="76200" cy="537210"/>
            </a:xfrm>
            <a:custGeom>
              <a:rect b="b" l="l" r="r" t="t"/>
              <a:pathLst>
                <a:path extrusionOk="0" h="537210" w="76200">
                  <a:moveTo>
                    <a:pt x="44450" y="63500"/>
                  </a:moveTo>
                  <a:lnTo>
                    <a:pt x="31750" y="63500"/>
                  </a:lnTo>
                  <a:lnTo>
                    <a:pt x="31750" y="537210"/>
                  </a:lnTo>
                  <a:lnTo>
                    <a:pt x="44450" y="537210"/>
                  </a:lnTo>
                  <a:lnTo>
                    <a:pt x="44450" y="63500"/>
                  </a:lnTo>
                  <a:close/>
                </a:path>
                <a:path extrusionOk="0" h="537210" w="76200">
                  <a:moveTo>
                    <a:pt x="38100" y="0"/>
                  </a:moveTo>
                  <a:lnTo>
                    <a:pt x="0" y="76200"/>
                  </a:lnTo>
                  <a:lnTo>
                    <a:pt x="31750" y="76200"/>
                  </a:lnTo>
                  <a:lnTo>
                    <a:pt x="31750" y="63500"/>
                  </a:lnTo>
                  <a:lnTo>
                    <a:pt x="69850" y="63500"/>
                  </a:lnTo>
                  <a:lnTo>
                    <a:pt x="38100" y="0"/>
                  </a:lnTo>
                  <a:close/>
                </a:path>
                <a:path extrusionOk="0" h="537210" w="76200">
                  <a:moveTo>
                    <a:pt x="69850" y="63500"/>
                  </a:moveTo>
                  <a:lnTo>
                    <a:pt x="44450" y="63500"/>
                  </a:lnTo>
                  <a:lnTo>
                    <a:pt x="44450" y="76200"/>
                  </a:lnTo>
                  <a:lnTo>
                    <a:pt x="76200" y="76200"/>
                  </a:lnTo>
                  <a:lnTo>
                    <a:pt x="69850" y="635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7" name="Google Shape;267;p35"/>
            <p:cNvSpPr/>
            <p:nvPr/>
          </p:nvSpPr>
          <p:spPr>
            <a:xfrm>
              <a:off x="2895600" y="3505200"/>
              <a:ext cx="6486525" cy="457200"/>
            </a:xfrm>
            <a:custGeom>
              <a:rect b="b" l="l" r="r" t="t"/>
              <a:pathLst>
                <a:path extrusionOk="0" h="457200" w="6486525">
                  <a:moveTo>
                    <a:pt x="0" y="457200"/>
                  </a:moveTo>
                  <a:lnTo>
                    <a:pt x="6485382" y="457200"/>
                  </a:lnTo>
                </a:path>
                <a:path extrusionOk="0" h="457200" w="6486525">
                  <a:moveTo>
                    <a:pt x="6486144" y="457200"/>
                  </a:moveTo>
                  <a:lnTo>
                    <a:pt x="6486144"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68" name="Google Shape;268;p35"/>
          <p:cNvSpPr/>
          <p:nvPr/>
        </p:nvSpPr>
        <p:spPr>
          <a:xfrm>
            <a:off x="6810579" y="2587504"/>
            <a:ext cx="987300" cy="1512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9" name="Google Shape;269;p35"/>
          <p:cNvSpPr/>
          <p:nvPr/>
        </p:nvSpPr>
        <p:spPr>
          <a:xfrm>
            <a:off x="1393809" y="2549015"/>
            <a:ext cx="847800" cy="141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0" name="Google Shape;270;p35"/>
          <p:cNvSpPr/>
          <p:nvPr/>
        </p:nvSpPr>
        <p:spPr>
          <a:xfrm>
            <a:off x="3032548" y="2571740"/>
            <a:ext cx="3078900" cy="1827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1" name="Google Shape;27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together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Markov chain definitions</a:t>
            </a:r>
            <a:endParaRPr/>
          </a:p>
        </p:txBody>
      </p:sp>
      <p:grpSp>
        <p:nvGrpSpPr>
          <p:cNvPr id="277" name="Google Shape;277;p36"/>
          <p:cNvGrpSpPr/>
          <p:nvPr/>
        </p:nvGrpSpPr>
        <p:grpSpPr>
          <a:xfrm>
            <a:off x="311688" y="3542465"/>
            <a:ext cx="7592689" cy="1026401"/>
            <a:chOff x="3407663" y="5311140"/>
            <a:chExt cx="7592689" cy="1026401"/>
          </a:xfrm>
        </p:grpSpPr>
        <p:grpSp>
          <p:nvGrpSpPr>
            <p:cNvPr id="278" name="Google Shape;278;p36"/>
            <p:cNvGrpSpPr/>
            <p:nvPr/>
          </p:nvGrpSpPr>
          <p:grpSpPr>
            <a:xfrm>
              <a:off x="3407663" y="5614416"/>
              <a:ext cx="7553028" cy="723125"/>
              <a:chOff x="3407663" y="5614416"/>
              <a:chExt cx="7553028" cy="723125"/>
            </a:xfrm>
          </p:grpSpPr>
          <p:sp>
            <p:nvSpPr>
              <p:cNvPr id="279" name="Google Shape;279;p36"/>
              <p:cNvSpPr/>
              <p:nvPr/>
            </p:nvSpPr>
            <p:spPr>
              <a:xfrm>
                <a:off x="3407663" y="5614416"/>
                <a:ext cx="2822575" cy="457200"/>
              </a:xfrm>
              <a:custGeom>
                <a:rect b="b" l="l" r="r" t="t"/>
                <a:pathLst>
                  <a:path extrusionOk="0" h="457200" w="2822575">
                    <a:moveTo>
                      <a:pt x="0" y="228600"/>
                    </a:moveTo>
                    <a:lnTo>
                      <a:pt x="4644" y="182529"/>
                    </a:lnTo>
                    <a:lnTo>
                      <a:pt x="17966" y="139619"/>
                    </a:lnTo>
                    <a:lnTo>
                      <a:pt x="39045" y="100788"/>
                    </a:lnTo>
                    <a:lnTo>
                      <a:pt x="66960" y="66955"/>
                    </a:lnTo>
                    <a:lnTo>
                      <a:pt x="100793" y="39041"/>
                    </a:lnTo>
                    <a:lnTo>
                      <a:pt x="139624" y="17964"/>
                    </a:lnTo>
                    <a:lnTo>
                      <a:pt x="182533" y="4644"/>
                    </a:lnTo>
                    <a:lnTo>
                      <a:pt x="228600" y="0"/>
                    </a:lnTo>
                    <a:lnTo>
                      <a:pt x="274666" y="4644"/>
                    </a:lnTo>
                    <a:lnTo>
                      <a:pt x="317575" y="17964"/>
                    </a:lnTo>
                    <a:lnTo>
                      <a:pt x="356406" y="39041"/>
                    </a:lnTo>
                    <a:lnTo>
                      <a:pt x="390239" y="66955"/>
                    </a:lnTo>
                    <a:lnTo>
                      <a:pt x="418154" y="100788"/>
                    </a:lnTo>
                    <a:lnTo>
                      <a:pt x="439233" y="139619"/>
                    </a:lnTo>
                    <a:lnTo>
                      <a:pt x="452555" y="182529"/>
                    </a:lnTo>
                    <a:lnTo>
                      <a:pt x="457200" y="228600"/>
                    </a:lnTo>
                    <a:lnTo>
                      <a:pt x="452555" y="274670"/>
                    </a:lnTo>
                    <a:lnTo>
                      <a:pt x="439233" y="317580"/>
                    </a:lnTo>
                    <a:lnTo>
                      <a:pt x="418154" y="356411"/>
                    </a:lnTo>
                    <a:lnTo>
                      <a:pt x="390239" y="390244"/>
                    </a:lnTo>
                    <a:lnTo>
                      <a:pt x="356406" y="418158"/>
                    </a:lnTo>
                    <a:lnTo>
                      <a:pt x="317575" y="439235"/>
                    </a:lnTo>
                    <a:lnTo>
                      <a:pt x="274666" y="452555"/>
                    </a:lnTo>
                    <a:lnTo>
                      <a:pt x="228600" y="457200"/>
                    </a:lnTo>
                    <a:lnTo>
                      <a:pt x="182533" y="452555"/>
                    </a:lnTo>
                    <a:lnTo>
                      <a:pt x="139624" y="439235"/>
                    </a:lnTo>
                    <a:lnTo>
                      <a:pt x="100793" y="418158"/>
                    </a:lnTo>
                    <a:lnTo>
                      <a:pt x="66960" y="390244"/>
                    </a:lnTo>
                    <a:lnTo>
                      <a:pt x="39045" y="356411"/>
                    </a:lnTo>
                    <a:lnTo>
                      <a:pt x="17966" y="317580"/>
                    </a:lnTo>
                    <a:lnTo>
                      <a:pt x="4644" y="274670"/>
                    </a:lnTo>
                    <a:lnTo>
                      <a:pt x="0" y="228600"/>
                    </a:lnTo>
                    <a:close/>
                  </a:path>
                  <a:path extrusionOk="0" h="457200" w="2822575">
                    <a:moveTo>
                      <a:pt x="2365248" y="228600"/>
                    </a:moveTo>
                    <a:lnTo>
                      <a:pt x="2369892" y="182529"/>
                    </a:lnTo>
                    <a:lnTo>
                      <a:pt x="2383214" y="139619"/>
                    </a:lnTo>
                    <a:lnTo>
                      <a:pt x="2404293" y="100788"/>
                    </a:lnTo>
                    <a:lnTo>
                      <a:pt x="2432208" y="66955"/>
                    </a:lnTo>
                    <a:lnTo>
                      <a:pt x="2466041" y="39041"/>
                    </a:lnTo>
                    <a:lnTo>
                      <a:pt x="2504872" y="17964"/>
                    </a:lnTo>
                    <a:lnTo>
                      <a:pt x="2547781" y="4644"/>
                    </a:lnTo>
                    <a:lnTo>
                      <a:pt x="2593848" y="0"/>
                    </a:lnTo>
                    <a:lnTo>
                      <a:pt x="2639914" y="4644"/>
                    </a:lnTo>
                    <a:lnTo>
                      <a:pt x="2682823" y="17964"/>
                    </a:lnTo>
                    <a:lnTo>
                      <a:pt x="2721654" y="39041"/>
                    </a:lnTo>
                    <a:lnTo>
                      <a:pt x="2755487" y="66955"/>
                    </a:lnTo>
                    <a:lnTo>
                      <a:pt x="2783402" y="100788"/>
                    </a:lnTo>
                    <a:lnTo>
                      <a:pt x="2804481" y="139619"/>
                    </a:lnTo>
                    <a:lnTo>
                      <a:pt x="2817803" y="182529"/>
                    </a:lnTo>
                    <a:lnTo>
                      <a:pt x="2822448" y="228600"/>
                    </a:lnTo>
                    <a:lnTo>
                      <a:pt x="2817803" y="274670"/>
                    </a:lnTo>
                    <a:lnTo>
                      <a:pt x="2804481" y="317580"/>
                    </a:lnTo>
                    <a:lnTo>
                      <a:pt x="2783402" y="356411"/>
                    </a:lnTo>
                    <a:lnTo>
                      <a:pt x="2755487" y="390244"/>
                    </a:lnTo>
                    <a:lnTo>
                      <a:pt x="2721654" y="418158"/>
                    </a:lnTo>
                    <a:lnTo>
                      <a:pt x="2682823" y="439235"/>
                    </a:lnTo>
                    <a:lnTo>
                      <a:pt x="2639914" y="452555"/>
                    </a:lnTo>
                    <a:lnTo>
                      <a:pt x="2593848" y="457200"/>
                    </a:lnTo>
                    <a:lnTo>
                      <a:pt x="2547781" y="452555"/>
                    </a:lnTo>
                    <a:lnTo>
                      <a:pt x="2504872" y="439235"/>
                    </a:lnTo>
                    <a:lnTo>
                      <a:pt x="2466041" y="418158"/>
                    </a:lnTo>
                    <a:lnTo>
                      <a:pt x="2432208" y="390244"/>
                    </a:lnTo>
                    <a:lnTo>
                      <a:pt x="2404293" y="356411"/>
                    </a:lnTo>
                    <a:lnTo>
                      <a:pt x="2383214" y="317580"/>
                    </a:lnTo>
                    <a:lnTo>
                      <a:pt x="2369892" y="274670"/>
                    </a:lnTo>
                    <a:lnTo>
                      <a:pt x="2365248" y="2286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0" name="Google Shape;280;p36"/>
              <p:cNvSpPr/>
              <p:nvPr/>
            </p:nvSpPr>
            <p:spPr>
              <a:xfrm>
                <a:off x="3864863" y="5804916"/>
                <a:ext cx="1908175" cy="76200"/>
              </a:xfrm>
              <a:custGeom>
                <a:rect b="b" l="l" r="r" t="t"/>
                <a:pathLst>
                  <a:path extrusionOk="0" h="76200" w="1908175">
                    <a:moveTo>
                      <a:pt x="1831466" y="0"/>
                    </a:moveTo>
                    <a:lnTo>
                      <a:pt x="1831466" y="76200"/>
                    </a:lnTo>
                    <a:lnTo>
                      <a:pt x="1894966" y="44450"/>
                    </a:lnTo>
                    <a:lnTo>
                      <a:pt x="1844166" y="44450"/>
                    </a:lnTo>
                    <a:lnTo>
                      <a:pt x="1844166" y="31750"/>
                    </a:lnTo>
                    <a:lnTo>
                      <a:pt x="1894966" y="31750"/>
                    </a:lnTo>
                    <a:lnTo>
                      <a:pt x="1831466" y="0"/>
                    </a:lnTo>
                    <a:close/>
                  </a:path>
                  <a:path extrusionOk="0" h="76200" w="1908175">
                    <a:moveTo>
                      <a:pt x="1831466" y="31750"/>
                    </a:moveTo>
                    <a:lnTo>
                      <a:pt x="0" y="31750"/>
                    </a:lnTo>
                    <a:lnTo>
                      <a:pt x="0" y="44450"/>
                    </a:lnTo>
                    <a:lnTo>
                      <a:pt x="1831466" y="44450"/>
                    </a:lnTo>
                    <a:lnTo>
                      <a:pt x="1831466" y="31750"/>
                    </a:lnTo>
                    <a:close/>
                  </a:path>
                  <a:path extrusionOk="0" h="76200" w="1908175">
                    <a:moveTo>
                      <a:pt x="1894966" y="31750"/>
                    </a:moveTo>
                    <a:lnTo>
                      <a:pt x="1844166" y="31750"/>
                    </a:lnTo>
                    <a:lnTo>
                      <a:pt x="1844166" y="44450"/>
                    </a:lnTo>
                    <a:lnTo>
                      <a:pt x="1894966" y="44450"/>
                    </a:lnTo>
                    <a:lnTo>
                      <a:pt x="1907666" y="38100"/>
                    </a:lnTo>
                    <a:lnTo>
                      <a:pt x="1894966"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1" name="Google Shape;281;p36"/>
              <p:cNvSpPr/>
              <p:nvPr/>
            </p:nvSpPr>
            <p:spPr>
              <a:xfrm>
                <a:off x="8138159" y="5614416"/>
                <a:ext cx="457200" cy="457200"/>
              </a:xfrm>
              <a:custGeom>
                <a:rect b="b" l="l" r="r" t="t"/>
                <a:pathLst>
                  <a:path extrusionOk="0" h="457200" w="457200">
                    <a:moveTo>
                      <a:pt x="0" y="228600"/>
                    </a:moveTo>
                    <a:lnTo>
                      <a:pt x="4644" y="182529"/>
                    </a:lnTo>
                    <a:lnTo>
                      <a:pt x="17966" y="139619"/>
                    </a:lnTo>
                    <a:lnTo>
                      <a:pt x="39045" y="100788"/>
                    </a:lnTo>
                    <a:lnTo>
                      <a:pt x="66960" y="66955"/>
                    </a:lnTo>
                    <a:lnTo>
                      <a:pt x="100793" y="39041"/>
                    </a:lnTo>
                    <a:lnTo>
                      <a:pt x="139624" y="17964"/>
                    </a:lnTo>
                    <a:lnTo>
                      <a:pt x="182533" y="4644"/>
                    </a:lnTo>
                    <a:lnTo>
                      <a:pt x="228600" y="0"/>
                    </a:lnTo>
                    <a:lnTo>
                      <a:pt x="274666" y="4644"/>
                    </a:lnTo>
                    <a:lnTo>
                      <a:pt x="317575" y="17964"/>
                    </a:lnTo>
                    <a:lnTo>
                      <a:pt x="356406" y="39041"/>
                    </a:lnTo>
                    <a:lnTo>
                      <a:pt x="390239" y="66955"/>
                    </a:lnTo>
                    <a:lnTo>
                      <a:pt x="418154" y="100788"/>
                    </a:lnTo>
                    <a:lnTo>
                      <a:pt x="439233" y="139619"/>
                    </a:lnTo>
                    <a:lnTo>
                      <a:pt x="452555" y="182529"/>
                    </a:lnTo>
                    <a:lnTo>
                      <a:pt x="457200" y="228600"/>
                    </a:lnTo>
                    <a:lnTo>
                      <a:pt x="452555" y="274670"/>
                    </a:lnTo>
                    <a:lnTo>
                      <a:pt x="439233" y="317580"/>
                    </a:lnTo>
                    <a:lnTo>
                      <a:pt x="418154" y="356411"/>
                    </a:lnTo>
                    <a:lnTo>
                      <a:pt x="390239" y="390244"/>
                    </a:lnTo>
                    <a:lnTo>
                      <a:pt x="356406" y="418158"/>
                    </a:lnTo>
                    <a:lnTo>
                      <a:pt x="317575" y="439235"/>
                    </a:lnTo>
                    <a:lnTo>
                      <a:pt x="274666" y="452555"/>
                    </a:lnTo>
                    <a:lnTo>
                      <a:pt x="228600" y="457200"/>
                    </a:lnTo>
                    <a:lnTo>
                      <a:pt x="182533" y="452555"/>
                    </a:lnTo>
                    <a:lnTo>
                      <a:pt x="139624" y="439235"/>
                    </a:lnTo>
                    <a:lnTo>
                      <a:pt x="100793" y="418158"/>
                    </a:lnTo>
                    <a:lnTo>
                      <a:pt x="66960" y="390244"/>
                    </a:lnTo>
                    <a:lnTo>
                      <a:pt x="39045" y="356411"/>
                    </a:lnTo>
                    <a:lnTo>
                      <a:pt x="17966" y="317580"/>
                    </a:lnTo>
                    <a:lnTo>
                      <a:pt x="4644" y="274670"/>
                    </a:lnTo>
                    <a:lnTo>
                      <a:pt x="0" y="228600"/>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2" name="Google Shape;282;p36"/>
              <p:cNvSpPr/>
              <p:nvPr/>
            </p:nvSpPr>
            <p:spPr>
              <a:xfrm>
                <a:off x="6230111" y="5804916"/>
                <a:ext cx="1908175" cy="76200"/>
              </a:xfrm>
              <a:custGeom>
                <a:rect b="b" l="l" r="r" t="t"/>
                <a:pathLst>
                  <a:path extrusionOk="0" h="76200" w="1908175">
                    <a:moveTo>
                      <a:pt x="1831466" y="0"/>
                    </a:moveTo>
                    <a:lnTo>
                      <a:pt x="1831466" y="76200"/>
                    </a:lnTo>
                    <a:lnTo>
                      <a:pt x="1894966" y="44450"/>
                    </a:lnTo>
                    <a:lnTo>
                      <a:pt x="1844166" y="44450"/>
                    </a:lnTo>
                    <a:lnTo>
                      <a:pt x="1844166" y="31750"/>
                    </a:lnTo>
                    <a:lnTo>
                      <a:pt x="1894966" y="31750"/>
                    </a:lnTo>
                    <a:lnTo>
                      <a:pt x="1831466" y="0"/>
                    </a:lnTo>
                    <a:close/>
                  </a:path>
                  <a:path extrusionOk="0" h="76200" w="1908175">
                    <a:moveTo>
                      <a:pt x="1831466" y="31750"/>
                    </a:moveTo>
                    <a:lnTo>
                      <a:pt x="0" y="31750"/>
                    </a:lnTo>
                    <a:lnTo>
                      <a:pt x="0" y="44450"/>
                    </a:lnTo>
                    <a:lnTo>
                      <a:pt x="1831466" y="44450"/>
                    </a:lnTo>
                    <a:lnTo>
                      <a:pt x="1831466" y="31750"/>
                    </a:lnTo>
                    <a:close/>
                  </a:path>
                  <a:path extrusionOk="0" h="76200" w="1908175">
                    <a:moveTo>
                      <a:pt x="1894966" y="31750"/>
                    </a:moveTo>
                    <a:lnTo>
                      <a:pt x="1844166" y="31750"/>
                    </a:lnTo>
                    <a:lnTo>
                      <a:pt x="1844166" y="44450"/>
                    </a:lnTo>
                    <a:lnTo>
                      <a:pt x="1894966" y="44450"/>
                    </a:lnTo>
                    <a:lnTo>
                      <a:pt x="1907666" y="38100"/>
                    </a:lnTo>
                    <a:lnTo>
                      <a:pt x="1894966"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3" name="Google Shape;283;p36"/>
              <p:cNvSpPr/>
              <p:nvPr/>
            </p:nvSpPr>
            <p:spPr>
              <a:xfrm>
                <a:off x="3541887" y="5768340"/>
                <a:ext cx="187200" cy="152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4" name="Google Shape;284;p36"/>
              <p:cNvSpPr/>
              <p:nvPr/>
            </p:nvSpPr>
            <p:spPr>
              <a:xfrm>
                <a:off x="5901036" y="5768340"/>
                <a:ext cx="192000" cy="152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5" name="Google Shape;285;p36"/>
              <p:cNvSpPr/>
              <p:nvPr/>
            </p:nvSpPr>
            <p:spPr>
              <a:xfrm>
                <a:off x="8237255" y="5768340"/>
                <a:ext cx="193500" cy="155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6" name="Google Shape;286;p36"/>
              <p:cNvSpPr/>
              <p:nvPr/>
            </p:nvSpPr>
            <p:spPr>
              <a:xfrm>
                <a:off x="4299203" y="5920740"/>
                <a:ext cx="1041000" cy="252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7" name="Google Shape;287;p36"/>
              <p:cNvSpPr/>
              <p:nvPr/>
            </p:nvSpPr>
            <p:spPr>
              <a:xfrm>
                <a:off x="6662927" y="5920740"/>
                <a:ext cx="1041000" cy="252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8" name="Google Shape;288;p36"/>
              <p:cNvSpPr/>
              <p:nvPr/>
            </p:nvSpPr>
            <p:spPr>
              <a:xfrm>
                <a:off x="7982711" y="5860656"/>
                <a:ext cx="1695450" cy="476885"/>
              </a:xfrm>
              <a:custGeom>
                <a:rect b="b" l="l" r="r" t="t"/>
                <a:pathLst>
                  <a:path extrusionOk="0" h="476885" w="1695450">
                    <a:moveTo>
                      <a:pt x="75677" y="381616"/>
                    </a:moveTo>
                    <a:lnTo>
                      <a:pt x="158313" y="413537"/>
                    </a:lnTo>
                    <a:lnTo>
                      <a:pt x="215773" y="425958"/>
                    </a:lnTo>
                    <a:lnTo>
                      <a:pt x="270129" y="436930"/>
                    </a:lnTo>
                    <a:lnTo>
                      <a:pt x="324231" y="446862"/>
                    </a:lnTo>
                    <a:lnTo>
                      <a:pt x="378460" y="455739"/>
                    </a:lnTo>
                    <a:lnTo>
                      <a:pt x="432676" y="463308"/>
                    </a:lnTo>
                    <a:lnTo>
                      <a:pt x="486664" y="469315"/>
                    </a:lnTo>
                    <a:lnTo>
                      <a:pt x="540639" y="473621"/>
                    </a:lnTo>
                    <a:lnTo>
                      <a:pt x="594614" y="476008"/>
                    </a:lnTo>
                    <a:lnTo>
                      <a:pt x="648335" y="476288"/>
                    </a:lnTo>
                    <a:lnTo>
                      <a:pt x="675259" y="475627"/>
                    </a:lnTo>
                    <a:lnTo>
                      <a:pt x="728853" y="472363"/>
                    </a:lnTo>
                    <a:lnTo>
                      <a:pt x="782320" y="466610"/>
                    </a:lnTo>
                    <a:lnTo>
                      <a:pt x="802873" y="463600"/>
                    </a:lnTo>
                    <a:lnTo>
                      <a:pt x="648081" y="463600"/>
                    </a:lnTo>
                    <a:lnTo>
                      <a:pt x="648335" y="463588"/>
                    </a:lnTo>
                    <a:lnTo>
                      <a:pt x="594995" y="463308"/>
                    </a:lnTo>
                    <a:lnTo>
                      <a:pt x="541368" y="460933"/>
                    </a:lnTo>
                    <a:lnTo>
                      <a:pt x="487807" y="456666"/>
                    </a:lnTo>
                    <a:lnTo>
                      <a:pt x="487946" y="456666"/>
                    </a:lnTo>
                    <a:lnTo>
                      <a:pt x="434314" y="450697"/>
                    </a:lnTo>
                    <a:lnTo>
                      <a:pt x="380420" y="443204"/>
                    </a:lnTo>
                    <a:lnTo>
                      <a:pt x="326544" y="434365"/>
                    </a:lnTo>
                    <a:lnTo>
                      <a:pt x="272479" y="424459"/>
                    </a:lnTo>
                    <a:lnTo>
                      <a:pt x="218375" y="413537"/>
                    </a:lnTo>
                    <a:lnTo>
                      <a:pt x="164142" y="401840"/>
                    </a:lnTo>
                    <a:lnTo>
                      <a:pt x="109927" y="389648"/>
                    </a:lnTo>
                    <a:lnTo>
                      <a:pt x="75677" y="381616"/>
                    </a:lnTo>
                    <a:close/>
                  </a:path>
                  <a:path extrusionOk="0" h="476885" w="1695450">
                    <a:moveTo>
                      <a:pt x="674878" y="462927"/>
                    </a:moveTo>
                    <a:lnTo>
                      <a:pt x="648081" y="463600"/>
                    </a:lnTo>
                    <a:lnTo>
                      <a:pt x="802959" y="463588"/>
                    </a:lnTo>
                    <a:lnTo>
                      <a:pt x="807382" y="462940"/>
                    </a:lnTo>
                    <a:lnTo>
                      <a:pt x="674751" y="462940"/>
                    </a:lnTo>
                    <a:close/>
                  </a:path>
                  <a:path extrusionOk="0" h="476885" w="1695450">
                    <a:moveTo>
                      <a:pt x="840011" y="457238"/>
                    </a:moveTo>
                    <a:lnTo>
                      <a:pt x="754380" y="457238"/>
                    </a:lnTo>
                    <a:lnTo>
                      <a:pt x="727837" y="459714"/>
                    </a:lnTo>
                    <a:lnTo>
                      <a:pt x="701294" y="461606"/>
                    </a:lnTo>
                    <a:lnTo>
                      <a:pt x="674751" y="462940"/>
                    </a:lnTo>
                    <a:lnTo>
                      <a:pt x="807469" y="462927"/>
                    </a:lnTo>
                    <a:lnTo>
                      <a:pt x="809117" y="462686"/>
                    </a:lnTo>
                    <a:lnTo>
                      <a:pt x="835787" y="458089"/>
                    </a:lnTo>
                    <a:lnTo>
                      <a:pt x="840011" y="457238"/>
                    </a:lnTo>
                    <a:close/>
                  </a:path>
                  <a:path extrusionOk="0" h="476885" w="1695450">
                    <a:moveTo>
                      <a:pt x="541486" y="460943"/>
                    </a:moveTo>
                    <a:close/>
                  </a:path>
                  <a:path extrusionOk="0" h="476885" w="1695450">
                    <a:moveTo>
                      <a:pt x="541368" y="460933"/>
                    </a:moveTo>
                    <a:close/>
                  </a:path>
                  <a:path extrusionOk="0" h="476885" w="1695450">
                    <a:moveTo>
                      <a:pt x="855962" y="454025"/>
                    </a:moveTo>
                    <a:lnTo>
                      <a:pt x="780691" y="454037"/>
                    </a:lnTo>
                    <a:lnTo>
                      <a:pt x="754186" y="457256"/>
                    </a:lnTo>
                    <a:lnTo>
                      <a:pt x="754380" y="457238"/>
                    </a:lnTo>
                    <a:lnTo>
                      <a:pt x="840011" y="457238"/>
                    </a:lnTo>
                    <a:lnTo>
                      <a:pt x="855962" y="454025"/>
                    </a:lnTo>
                    <a:close/>
                  </a:path>
                  <a:path extrusionOk="0" h="476885" w="1695450">
                    <a:moveTo>
                      <a:pt x="487946" y="456666"/>
                    </a:moveTo>
                    <a:lnTo>
                      <a:pt x="487807" y="456666"/>
                    </a:lnTo>
                    <a:lnTo>
                      <a:pt x="488061" y="456679"/>
                    </a:lnTo>
                    <a:close/>
                  </a:path>
                  <a:path extrusionOk="0" h="476885" w="1695450">
                    <a:moveTo>
                      <a:pt x="873612" y="450138"/>
                    </a:moveTo>
                    <a:lnTo>
                      <a:pt x="807212" y="450138"/>
                    </a:lnTo>
                    <a:lnTo>
                      <a:pt x="780542" y="454037"/>
                    </a:lnTo>
                    <a:lnTo>
                      <a:pt x="780796" y="454025"/>
                    </a:lnTo>
                    <a:lnTo>
                      <a:pt x="855962" y="454025"/>
                    </a:lnTo>
                    <a:lnTo>
                      <a:pt x="862457" y="452716"/>
                    </a:lnTo>
                    <a:lnTo>
                      <a:pt x="873612" y="450138"/>
                    </a:lnTo>
                    <a:close/>
                  </a:path>
                  <a:path extrusionOk="0" h="476885" w="1695450">
                    <a:moveTo>
                      <a:pt x="434086" y="450672"/>
                    </a:moveTo>
                    <a:lnTo>
                      <a:pt x="434314" y="450697"/>
                    </a:lnTo>
                    <a:lnTo>
                      <a:pt x="434086" y="450672"/>
                    </a:lnTo>
                    <a:close/>
                  </a:path>
                  <a:path extrusionOk="0" h="476885" w="1695450">
                    <a:moveTo>
                      <a:pt x="892869" y="445592"/>
                    </a:moveTo>
                    <a:lnTo>
                      <a:pt x="833493" y="445593"/>
                    </a:lnTo>
                    <a:lnTo>
                      <a:pt x="806958" y="450164"/>
                    </a:lnTo>
                    <a:lnTo>
                      <a:pt x="807212" y="450138"/>
                    </a:lnTo>
                    <a:lnTo>
                      <a:pt x="873612" y="450138"/>
                    </a:lnTo>
                    <a:lnTo>
                      <a:pt x="889000" y="446582"/>
                    </a:lnTo>
                    <a:lnTo>
                      <a:pt x="892869" y="445592"/>
                    </a:lnTo>
                    <a:close/>
                  </a:path>
                  <a:path extrusionOk="0" h="476885" w="1695450">
                    <a:moveTo>
                      <a:pt x="979793" y="420027"/>
                    </a:moveTo>
                    <a:lnTo>
                      <a:pt x="938403" y="420027"/>
                    </a:lnTo>
                    <a:lnTo>
                      <a:pt x="912114" y="427545"/>
                    </a:lnTo>
                    <a:lnTo>
                      <a:pt x="885825" y="434263"/>
                    </a:lnTo>
                    <a:lnTo>
                      <a:pt x="859663" y="440321"/>
                    </a:lnTo>
                    <a:lnTo>
                      <a:pt x="833492" y="445593"/>
                    </a:lnTo>
                    <a:lnTo>
                      <a:pt x="892869" y="445592"/>
                    </a:lnTo>
                    <a:lnTo>
                      <a:pt x="915543" y="439788"/>
                    </a:lnTo>
                    <a:lnTo>
                      <a:pt x="941959" y="432206"/>
                    </a:lnTo>
                    <a:lnTo>
                      <a:pt x="968375" y="423875"/>
                    </a:lnTo>
                    <a:lnTo>
                      <a:pt x="979793" y="420027"/>
                    </a:lnTo>
                    <a:close/>
                  </a:path>
                  <a:path extrusionOk="0" h="476885" w="1695450">
                    <a:moveTo>
                      <a:pt x="380238" y="443179"/>
                    </a:moveTo>
                    <a:lnTo>
                      <a:pt x="380420" y="443204"/>
                    </a:lnTo>
                    <a:lnTo>
                      <a:pt x="380238" y="443179"/>
                    </a:lnTo>
                    <a:close/>
                  </a:path>
                  <a:path extrusionOk="0" h="476885" w="1695450">
                    <a:moveTo>
                      <a:pt x="326390" y="434340"/>
                    </a:moveTo>
                    <a:lnTo>
                      <a:pt x="326544" y="434365"/>
                    </a:lnTo>
                    <a:lnTo>
                      <a:pt x="326390" y="434340"/>
                    </a:lnTo>
                    <a:close/>
                  </a:path>
                  <a:path extrusionOk="0" h="476885" w="1695450">
                    <a:moveTo>
                      <a:pt x="82931" y="350685"/>
                    </a:moveTo>
                    <a:lnTo>
                      <a:pt x="0" y="370408"/>
                    </a:lnTo>
                    <a:lnTo>
                      <a:pt x="65532" y="424878"/>
                    </a:lnTo>
                    <a:lnTo>
                      <a:pt x="72777" y="393983"/>
                    </a:lnTo>
                    <a:lnTo>
                      <a:pt x="60325" y="391071"/>
                    </a:lnTo>
                    <a:lnTo>
                      <a:pt x="63246" y="378701"/>
                    </a:lnTo>
                    <a:lnTo>
                      <a:pt x="76360" y="378701"/>
                    </a:lnTo>
                    <a:lnTo>
                      <a:pt x="82931" y="350685"/>
                    </a:lnTo>
                    <a:close/>
                  </a:path>
                  <a:path extrusionOk="0" h="476885" w="1695450">
                    <a:moveTo>
                      <a:pt x="272479" y="424459"/>
                    </a:moveTo>
                    <a:close/>
                  </a:path>
                  <a:path extrusionOk="0" h="476885" w="1695450">
                    <a:moveTo>
                      <a:pt x="1027427" y="402971"/>
                    </a:moveTo>
                    <a:lnTo>
                      <a:pt x="990727" y="402971"/>
                    </a:lnTo>
                    <a:lnTo>
                      <a:pt x="964438" y="411822"/>
                    </a:lnTo>
                    <a:lnTo>
                      <a:pt x="938149" y="420077"/>
                    </a:lnTo>
                    <a:lnTo>
                      <a:pt x="938403" y="420027"/>
                    </a:lnTo>
                    <a:lnTo>
                      <a:pt x="979793" y="420027"/>
                    </a:lnTo>
                    <a:lnTo>
                      <a:pt x="994791" y="414972"/>
                    </a:lnTo>
                    <a:lnTo>
                      <a:pt x="1021080" y="405409"/>
                    </a:lnTo>
                    <a:lnTo>
                      <a:pt x="1027427" y="402971"/>
                    </a:lnTo>
                    <a:close/>
                  </a:path>
                  <a:path extrusionOk="0" h="476885" w="1695450">
                    <a:moveTo>
                      <a:pt x="218381" y="413524"/>
                    </a:moveTo>
                    <a:close/>
                  </a:path>
                  <a:path extrusionOk="0" h="476885" w="1695450">
                    <a:moveTo>
                      <a:pt x="964438" y="411784"/>
                    </a:moveTo>
                    <a:close/>
                  </a:path>
                  <a:path extrusionOk="0" h="476885" w="1695450">
                    <a:moveTo>
                      <a:pt x="1051764" y="393496"/>
                    </a:moveTo>
                    <a:lnTo>
                      <a:pt x="1016762" y="393496"/>
                    </a:lnTo>
                    <a:lnTo>
                      <a:pt x="990473" y="403021"/>
                    </a:lnTo>
                    <a:lnTo>
                      <a:pt x="990727" y="402971"/>
                    </a:lnTo>
                    <a:lnTo>
                      <a:pt x="1027427" y="402971"/>
                    </a:lnTo>
                    <a:lnTo>
                      <a:pt x="1047496" y="395262"/>
                    </a:lnTo>
                    <a:lnTo>
                      <a:pt x="1051764" y="393496"/>
                    </a:lnTo>
                    <a:close/>
                  </a:path>
                  <a:path extrusionOk="0" h="476885" w="1695450">
                    <a:moveTo>
                      <a:pt x="164154" y="401828"/>
                    </a:moveTo>
                    <a:close/>
                  </a:path>
                  <a:path extrusionOk="0" h="476885" w="1695450">
                    <a:moveTo>
                      <a:pt x="63246" y="378701"/>
                    </a:moveTo>
                    <a:lnTo>
                      <a:pt x="60325" y="391071"/>
                    </a:lnTo>
                    <a:lnTo>
                      <a:pt x="72777" y="393983"/>
                    </a:lnTo>
                    <a:lnTo>
                      <a:pt x="75677" y="381616"/>
                    </a:lnTo>
                    <a:lnTo>
                      <a:pt x="63246" y="378701"/>
                    </a:lnTo>
                    <a:close/>
                  </a:path>
                  <a:path extrusionOk="0" h="476885" w="1695450">
                    <a:moveTo>
                      <a:pt x="1075933" y="383438"/>
                    </a:moveTo>
                    <a:lnTo>
                      <a:pt x="1042797" y="383438"/>
                    </a:lnTo>
                    <a:lnTo>
                      <a:pt x="1016635" y="393534"/>
                    </a:lnTo>
                    <a:lnTo>
                      <a:pt x="1051764" y="393496"/>
                    </a:lnTo>
                    <a:lnTo>
                      <a:pt x="1073658" y="384441"/>
                    </a:lnTo>
                    <a:lnTo>
                      <a:pt x="1075933" y="383438"/>
                    </a:lnTo>
                    <a:close/>
                  </a:path>
                  <a:path extrusionOk="0" h="476885" w="1695450">
                    <a:moveTo>
                      <a:pt x="109982" y="389648"/>
                    </a:moveTo>
                    <a:close/>
                  </a:path>
                  <a:path extrusionOk="0" h="476885" w="1695450">
                    <a:moveTo>
                      <a:pt x="1403015" y="206971"/>
                    </a:moveTo>
                    <a:lnTo>
                      <a:pt x="1379347" y="206971"/>
                    </a:lnTo>
                    <a:lnTo>
                      <a:pt x="1327658" y="238594"/>
                    </a:lnTo>
                    <a:lnTo>
                      <a:pt x="1275969" y="268922"/>
                    </a:lnTo>
                    <a:lnTo>
                      <a:pt x="1224280" y="297611"/>
                    </a:lnTo>
                    <a:lnTo>
                      <a:pt x="1172464" y="324675"/>
                    </a:lnTo>
                    <a:lnTo>
                      <a:pt x="1120648" y="349834"/>
                    </a:lnTo>
                    <a:lnTo>
                      <a:pt x="1068578" y="372795"/>
                    </a:lnTo>
                    <a:lnTo>
                      <a:pt x="1042735" y="383462"/>
                    </a:lnTo>
                    <a:lnTo>
                      <a:pt x="1075933" y="383438"/>
                    </a:lnTo>
                    <a:lnTo>
                      <a:pt x="1126109" y="361315"/>
                    </a:lnTo>
                    <a:lnTo>
                      <a:pt x="1178179" y="335978"/>
                    </a:lnTo>
                    <a:lnTo>
                      <a:pt x="1230376" y="308749"/>
                    </a:lnTo>
                    <a:lnTo>
                      <a:pt x="1282319" y="279908"/>
                    </a:lnTo>
                    <a:lnTo>
                      <a:pt x="1334135" y="249453"/>
                    </a:lnTo>
                    <a:lnTo>
                      <a:pt x="1385951" y="217779"/>
                    </a:lnTo>
                    <a:lnTo>
                      <a:pt x="1403015" y="206971"/>
                    </a:lnTo>
                    <a:close/>
                  </a:path>
                  <a:path extrusionOk="0" h="476885" w="1695450">
                    <a:moveTo>
                      <a:pt x="76360" y="378701"/>
                    </a:moveTo>
                    <a:lnTo>
                      <a:pt x="63246" y="378701"/>
                    </a:lnTo>
                    <a:lnTo>
                      <a:pt x="75677" y="381616"/>
                    </a:lnTo>
                    <a:lnTo>
                      <a:pt x="76360" y="378701"/>
                    </a:lnTo>
                    <a:close/>
                  </a:path>
                  <a:path extrusionOk="0" h="476885" w="1695450">
                    <a:moveTo>
                      <a:pt x="1120775" y="349745"/>
                    </a:moveTo>
                    <a:lnTo>
                      <a:pt x="1120573" y="349834"/>
                    </a:lnTo>
                    <a:lnTo>
                      <a:pt x="1120775" y="349745"/>
                    </a:lnTo>
                    <a:close/>
                  </a:path>
                  <a:path extrusionOk="0" h="476885" w="1695450">
                    <a:moveTo>
                      <a:pt x="1172591" y="324599"/>
                    </a:moveTo>
                    <a:lnTo>
                      <a:pt x="1172434" y="324675"/>
                    </a:lnTo>
                    <a:lnTo>
                      <a:pt x="1172591" y="324599"/>
                    </a:lnTo>
                    <a:close/>
                  </a:path>
                  <a:path extrusionOk="0" h="476885" w="1695450">
                    <a:moveTo>
                      <a:pt x="1327658" y="238531"/>
                    </a:moveTo>
                    <a:close/>
                  </a:path>
                  <a:path extrusionOk="0" h="476885" w="1695450">
                    <a:moveTo>
                      <a:pt x="1454114" y="174256"/>
                    </a:moveTo>
                    <a:lnTo>
                      <a:pt x="1430909" y="174256"/>
                    </a:lnTo>
                    <a:lnTo>
                      <a:pt x="1379220" y="207022"/>
                    </a:lnTo>
                    <a:lnTo>
                      <a:pt x="1403015" y="206971"/>
                    </a:lnTo>
                    <a:lnTo>
                      <a:pt x="1437767" y="184962"/>
                    </a:lnTo>
                    <a:lnTo>
                      <a:pt x="1454114" y="174256"/>
                    </a:lnTo>
                    <a:close/>
                  </a:path>
                  <a:path extrusionOk="0" h="476885" w="1695450">
                    <a:moveTo>
                      <a:pt x="1505089" y="140589"/>
                    </a:moveTo>
                    <a:lnTo>
                      <a:pt x="1482344" y="140589"/>
                    </a:lnTo>
                    <a:lnTo>
                      <a:pt x="1430782" y="174307"/>
                    </a:lnTo>
                    <a:lnTo>
                      <a:pt x="1454114" y="174256"/>
                    </a:lnTo>
                    <a:lnTo>
                      <a:pt x="1489329" y="151193"/>
                    </a:lnTo>
                    <a:lnTo>
                      <a:pt x="1505089" y="140589"/>
                    </a:lnTo>
                    <a:close/>
                  </a:path>
                  <a:path extrusionOk="0" h="476885" w="1695450">
                    <a:moveTo>
                      <a:pt x="1688084" y="0"/>
                    </a:moveTo>
                    <a:lnTo>
                      <a:pt x="1585214" y="71056"/>
                    </a:lnTo>
                    <a:lnTo>
                      <a:pt x="1533652" y="106083"/>
                    </a:lnTo>
                    <a:lnTo>
                      <a:pt x="1482217" y="140627"/>
                    </a:lnTo>
                    <a:lnTo>
                      <a:pt x="1505089" y="140589"/>
                    </a:lnTo>
                    <a:lnTo>
                      <a:pt x="1556240" y="106057"/>
                    </a:lnTo>
                    <a:lnTo>
                      <a:pt x="1592326" y="81508"/>
                    </a:lnTo>
                    <a:lnTo>
                      <a:pt x="1695196" y="10439"/>
                    </a:lnTo>
                    <a:lnTo>
                      <a:pt x="1688084" y="0"/>
                    </a:lnTo>
                    <a:close/>
                  </a:path>
                  <a:path extrusionOk="0" h="476885" w="1695450">
                    <a:moveTo>
                      <a:pt x="1533652" y="106057"/>
                    </a:moveTo>
                    <a:close/>
                  </a:path>
                  <a:path extrusionOk="0" h="476885" w="1695450">
                    <a:moveTo>
                      <a:pt x="1585214" y="71031"/>
                    </a:move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9" name="Google Shape;289;p36"/>
              <p:cNvSpPr/>
              <p:nvPr/>
            </p:nvSpPr>
            <p:spPr>
              <a:xfrm>
                <a:off x="8813291" y="5615940"/>
                <a:ext cx="2147400" cy="22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90" name="Google Shape;290;p36"/>
            <p:cNvSpPr/>
            <p:nvPr/>
          </p:nvSpPr>
          <p:spPr>
            <a:xfrm>
              <a:off x="9140952" y="5311140"/>
              <a:ext cx="1859400" cy="2271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91" name="Google Shape;291;p36"/>
          <p:cNvSpPr/>
          <p:nvPr/>
        </p:nvSpPr>
        <p:spPr>
          <a:xfrm>
            <a:off x="404642" y="1723148"/>
            <a:ext cx="1491900" cy="178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2" name="Google Shape;292;p36"/>
          <p:cNvSpPr/>
          <p:nvPr/>
        </p:nvSpPr>
        <p:spPr>
          <a:xfrm>
            <a:off x="3693417" y="1685779"/>
            <a:ext cx="1356300" cy="252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3" name="Google Shape;293;p36"/>
          <p:cNvSpPr/>
          <p:nvPr/>
        </p:nvSpPr>
        <p:spPr>
          <a:xfrm>
            <a:off x="404642" y="2158688"/>
            <a:ext cx="1670400" cy="2271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4" name="Google Shape;294;p36"/>
          <p:cNvSpPr/>
          <p:nvPr/>
        </p:nvSpPr>
        <p:spPr>
          <a:xfrm>
            <a:off x="3693434" y="2138877"/>
            <a:ext cx="3989700" cy="2529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5" name="Google Shape;295;p36"/>
          <p:cNvSpPr/>
          <p:nvPr/>
        </p:nvSpPr>
        <p:spPr>
          <a:xfrm>
            <a:off x="404642" y="2633714"/>
            <a:ext cx="2577000" cy="2301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6" name="Google Shape;296;p36"/>
          <p:cNvSpPr/>
          <p:nvPr/>
        </p:nvSpPr>
        <p:spPr>
          <a:xfrm>
            <a:off x="3693434" y="2621521"/>
            <a:ext cx="1048500" cy="2529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37"/>
          <p:cNvPicPr preferRelativeResize="0"/>
          <p:nvPr/>
        </p:nvPicPr>
        <p:blipFill>
          <a:blip r:embed="rId3">
            <a:alphaModFix/>
          </a:blip>
          <a:stretch>
            <a:fillRect/>
          </a:stretch>
        </p:blipFill>
        <p:spPr>
          <a:xfrm>
            <a:off x="0" y="453354"/>
            <a:ext cx="4933999" cy="4236821"/>
          </a:xfrm>
          <a:prstGeom prst="rect">
            <a:avLst/>
          </a:prstGeom>
          <a:noFill/>
          <a:ln>
            <a:noFill/>
          </a:ln>
        </p:spPr>
      </p:pic>
      <p:pic>
        <p:nvPicPr>
          <p:cNvPr id="302" name="Google Shape;302;p37"/>
          <p:cNvPicPr preferRelativeResize="0"/>
          <p:nvPr/>
        </p:nvPicPr>
        <p:blipFill>
          <a:blip r:embed="rId4">
            <a:alphaModFix/>
          </a:blip>
          <a:stretch>
            <a:fillRect/>
          </a:stretch>
        </p:blipFill>
        <p:spPr>
          <a:xfrm>
            <a:off x="4934000" y="1817638"/>
            <a:ext cx="4210075" cy="150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Markov Decision process</a:t>
            </a:r>
            <a:endParaRPr/>
          </a:p>
        </p:txBody>
      </p:sp>
      <p:sp>
        <p:nvSpPr>
          <p:cNvPr id="308" name="Google Shape;308;p38"/>
          <p:cNvSpPr/>
          <p:nvPr/>
        </p:nvSpPr>
        <p:spPr>
          <a:xfrm>
            <a:off x="751331" y="1734311"/>
            <a:ext cx="2661000" cy="2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9" name="Google Shape;309;p38"/>
          <p:cNvSpPr/>
          <p:nvPr/>
        </p:nvSpPr>
        <p:spPr>
          <a:xfrm>
            <a:off x="4040115" y="1694680"/>
            <a:ext cx="1903500" cy="252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0" name="Google Shape;310;p38"/>
          <p:cNvSpPr/>
          <p:nvPr/>
        </p:nvSpPr>
        <p:spPr>
          <a:xfrm>
            <a:off x="751331" y="2296667"/>
            <a:ext cx="1668900" cy="227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1" name="Google Shape;311;p38"/>
          <p:cNvSpPr/>
          <p:nvPr/>
        </p:nvSpPr>
        <p:spPr>
          <a:xfrm>
            <a:off x="4040123" y="2278379"/>
            <a:ext cx="3989700" cy="252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2" name="Google Shape;312;p38"/>
          <p:cNvSpPr/>
          <p:nvPr/>
        </p:nvSpPr>
        <p:spPr>
          <a:xfrm>
            <a:off x="751331" y="2881896"/>
            <a:ext cx="1834800" cy="231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3" name="Google Shape;313;p38"/>
          <p:cNvSpPr/>
          <p:nvPr/>
        </p:nvSpPr>
        <p:spPr>
          <a:xfrm>
            <a:off x="4040123" y="2862085"/>
            <a:ext cx="4174200" cy="252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4" name="Google Shape;314;p38"/>
          <p:cNvSpPr/>
          <p:nvPr/>
        </p:nvSpPr>
        <p:spPr>
          <a:xfrm>
            <a:off x="751331" y="4178450"/>
            <a:ext cx="2148900" cy="1815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5" name="Google Shape;315;p38"/>
          <p:cNvSpPr/>
          <p:nvPr/>
        </p:nvSpPr>
        <p:spPr>
          <a:xfrm>
            <a:off x="4139184" y="4635650"/>
            <a:ext cx="1896000" cy="252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6" name="Google Shape;316;p38"/>
          <p:cNvSpPr/>
          <p:nvPr/>
        </p:nvSpPr>
        <p:spPr>
          <a:xfrm>
            <a:off x="4139184" y="4178450"/>
            <a:ext cx="1580400" cy="1950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17" name="Google Shape;317;p38"/>
          <p:cNvGrpSpPr/>
          <p:nvPr/>
        </p:nvGrpSpPr>
        <p:grpSpPr>
          <a:xfrm>
            <a:off x="751317" y="3360425"/>
            <a:ext cx="7841983" cy="572700"/>
            <a:chOff x="751317" y="3360425"/>
            <a:chExt cx="7841983" cy="572700"/>
          </a:xfrm>
        </p:grpSpPr>
        <p:sp>
          <p:nvSpPr>
            <p:cNvPr id="318" name="Google Shape;318;p38"/>
            <p:cNvSpPr/>
            <p:nvPr/>
          </p:nvSpPr>
          <p:spPr>
            <a:xfrm>
              <a:off x="751317" y="3531727"/>
              <a:ext cx="2577000" cy="2301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19" name="Google Shape;319;p3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3">
              <a:alphaModFix/>
            </a:blip>
            <a:stretch>
              <a:fillRect/>
            </a:stretch>
          </p:blipFill>
          <p:spPr>
            <a:xfrm>
              <a:off x="4044138" y="3480025"/>
              <a:ext cx="1895475" cy="333375"/>
            </a:xfrm>
            <a:prstGeom prst="rect">
              <a:avLst/>
            </a:prstGeom>
            <a:noFill/>
            <a:ln>
              <a:noFill/>
            </a:ln>
          </p:spPr>
        </p:pic>
        <p:sp>
          <p:nvSpPr>
            <p:cNvPr id="320" name="Google Shape;320;p38"/>
            <p:cNvSpPr txBox="1"/>
            <p:nvPr/>
          </p:nvSpPr>
          <p:spPr>
            <a:xfrm>
              <a:off x="6166000" y="3360425"/>
              <a:ext cx="242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In practice transition function is unknown</a:t>
              </a:r>
              <a:endParaRPr sz="1800">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39"/>
          <p:cNvPicPr preferRelativeResize="0"/>
          <p:nvPr/>
        </p:nvPicPr>
        <p:blipFill>
          <a:blip r:embed="rId3">
            <a:alphaModFix/>
          </a:blip>
          <a:stretch>
            <a:fillRect/>
          </a:stretch>
        </p:blipFill>
        <p:spPr>
          <a:xfrm>
            <a:off x="227339" y="1"/>
            <a:ext cx="8689319"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9" name="Shape 329"/>
        <p:cNvGrpSpPr/>
        <p:nvPr/>
      </p:nvGrpSpPr>
      <p:grpSpPr>
        <a:xfrm>
          <a:off x="0" y="0"/>
          <a:ext cx="0" cy="0"/>
          <a:chOff x="0" y="0"/>
          <a:chExt cx="0" cy="0"/>
        </a:xfrm>
      </p:grpSpPr>
      <p:sp>
        <p:nvSpPr>
          <p:cNvPr id="330" name="Google Shape;330;p40"/>
          <p:cNvSpPr txBox="1"/>
          <p:nvPr/>
        </p:nvSpPr>
        <p:spPr>
          <a:xfrm>
            <a:off x="302750" y="225525"/>
            <a:ext cx="8104500" cy="522900"/>
          </a:xfrm>
          <a:prstGeom prst="rect">
            <a:avLst/>
          </a:prstGeom>
          <a:noFill/>
          <a:ln>
            <a:noFill/>
          </a:ln>
        </p:spPr>
        <p:txBody>
          <a:bodyPr anchorCtr="0" anchor="t" bIns="0" lIns="0" spcFirstLastPara="1" rIns="0" wrap="square" tIns="10000">
            <a:noAutofit/>
          </a:bodyPr>
          <a:lstStyle/>
          <a:p>
            <a:pPr indent="0" lvl="0" marL="12700" marR="0" rtl="0" algn="l">
              <a:lnSpc>
                <a:spcPct val="100000"/>
              </a:lnSpc>
              <a:spcBef>
                <a:spcPts val="0"/>
              </a:spcBef>
              <a:spcAft>
                <a:spcPts val="0"/>
              </a:spcAft>
              <a:buNone/>
            </a:pPr>
            <a:r>
              <a:rPr lang="en" sz="3300">
                <a:latin typeface="Trebuchet MS"/>
                <a:ea typeface="Trebuchet MS"/>
                <a:cs typeface="Trebuchet MS"/>
                <a:sym typeface="Trebuchet MS"/>
              </a:rPr>
              <a:t>The goal of reinforcement learning</a:t>
            </a:r>
            <a:endParaRPr sz="3300">
              <a:latin typeface="Trebuchet MS"/>
              <a:ea typeface="Trebuchet MS"/>
              <a:cs typeface="Trebuchet MS"/>
              <a:sym typeface="Trebuchet MS"/>
            </a:endParaRPr>
          </a:p>
        </p:txBody>
      </p:sp>
      <p:sp>
        <p:nvSpPr>
          <p:cNvPr id="331" name="Google Shape;331;p40"/>
          <p:cNvSpPr/>
          <p:nvPr/>
        </p:nvSpPr>
        <p:spPr>
          <a:xfrm>
            <a:off x="1957958" y="1160145"/>
            <a:ext cx="3143250" cy="927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2" name="Google Shape;332;p40"/>
          <p:cNvSpPr/>
          <p:nvPr/>
        </p:nvSpPr>
        <p:spPr>
          <a:xfrm>
            <a:off x="3193541" y="2004822"/>
            <a:ext cx="563400" cy="1896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3" name="Google Shape;333;p40"/>
          <p:cNvSpPr/>
          <p:nvPr/>
        </p:nvSpPr>
        <p:spPr>
          <a:xfrm>
            <a:off x="1365939" y="1961388"/>
            <a:ext cx="69750" cy="868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4" name="Google Shape;334;p40"/>
          <p:cNvSpPr/>
          <p:nvPr/>
        </p:nvSpPr>
        <p:spPr>
          <a:xfrm>
            <a:off x="1403222" y="1966722"/>
            <a:ext cx="4394835" cy="548164"/>
          </a:xfrm>
          <a:custGeom>
            <a:rect b="b" l="l" r="r" t="t"/>
            <a:pathLst>
              <a:path extrusionOk="0" h="730885" w="5859780">
                <a:moveTo>
                  <a:pt x="29972" y="192150"/>
                </a:moveTo>
                <a:lnTo>
                  <a:pt x="0" y="215518"/>
                </a:lnTo>
                <a:lnTo>
                  <a:pt x="25018" y="247903"/>
                </a:lnTo>
                <a:lnTo>
                  <a:pt x="50927" y="280288"/>
                </a:lnTo>
                <a:lnTo>
                  <a:pt x="78231" y="312546"/>
                </a:lnTo>
                <a:lnTo>
                  <a:pt x="107823" y="344677"/>
                </a:lnTo>
                <a:lnTo>
                  <a:pt x="139954" y="376174"/>
                </a:lnTo>
                <a:lnTo>
                  <a:pt x="175387" y="407162"/>
                </a:lnTo>
                <a:lnTo>
                  <a:pt x="214756" y="437133"/>
                </a:lnTo>
                <a:lnTo>
                  <a:pt x="258572" y="466089"/>
                </a:lnTo>
                <a:lnTo>
                  <a:pt x="307594" y="493902"/>
                </a:lnTo>
                <a:lnTo>
                  <a:pt x="362331" y="520318"/>
                </a:lnTo>
                <a:lnTo>
                  <a:pt x="423291" y="545211"/>
                </a:lnTo>
                <a:lnTo>
                  <a:pt x="491109" y="568451"/>
                </a:lnTo>
                <a:lnTo>
                  <a:pt x="527938" y="579501"/>
                </a:lnTo>
                <a:lnTo>
                  <a:pt x="566674" y="589914"/>
                </a:lnTo>
                <a:lnTo>
                  <a:pt x="607313" y="599948"/>
                </a:lnTo>
                <a:lnTo>
                  <a:pt x="650240" y="609600"/>
                </a:lnTo>
                <a:lnTo>
                  <a:pt x="718693" y="622934"/>
                </a:lnTo>
                <a:lnTo>
                  <a:pt x="767207" y="631189"/>
                </a:lnTo>
                <a:lnTo>
                  <a:pt x="818134" y="638937"/>
                </a:lnTo>
                <a:lnTo>
                  <a:pt x="899413" y="649604"/>
                </a:lnTo>
                <a:lnTo>
                  <a:pt x="1019175" y="663320"/>
                </a:lnTo>
                <a:lnTo>
                  <a:pt x="1150874" y="676275"/>
                </a:lnTo>
                <a:lnTo>
                  <a:pt x="1344029" y="692403"/>
                </a:lnTo>
                <a:lnTo>
                  <a:pt x="1603883" y="709167"/>
                </a:lnTo>
                <a:lnTo>
                  <a:pt x="1854835" y="720725"/>
                </a:lnTo>
                <a:lnTo>
                  <a:pt x="2027936" y="726058"/>
                </a:lnTo>
                <a:lnTo>
                  <a:pt x="2204212" y="729488"/>
                </a:lnTo>
                <a:lnTo>
                  <a:pt x="2382393" y="730503"/>
                </a:lnTo>
                <a:lnTo>
                  <a:pt x="2561082" y="729106"/>
                </a:lnTo>
                <a:lnTo>
                  <a:pt x="2738755" y="724915"/>
                </a:lnTo>
                <a:lnTo>
                  <a:pt x="2914269" y="717930"/>
                </a:lnTo>
                <a:lnTo>
                  <a:pt x="3086227" y="707643"/>
                </a:lnTo>
                <a:lnTo>
                  <a:pt x="3170428" y="701420"/>
                </a:lnTo>
                <a:lnTo>
                  <a:pt x="3253232" y="694181"/>
                </a:lnTo>
                <a:lnTo>
                  <a:pt x="3271011" y="692403"/>
                </a:lnTo>
                <a:lnTo>
                  <a:pt x="2382266" y="692403"/>
                </a:lnTo>
                <a:lnTo>
                  <a:pt x="2204847" y="691388"/>
                </a:lnTo>
                <a:lnTo>
                  <a:pt x="2028698" y="688086"/>
                </a:lnTo>
                <a:lnTo>
                  <a:pt x="2028952" y="688086"/>
                </a:lnTo>
                <a:lnTo>
                  <a:pt x="1856105" y="682625"/>
                </a:lnTo>
                <a:lnTo>
                  <a:pt x="1856359" y="682625"/>
                </a:lnTo>
                <a:lnTo>
                  <a:pt x="1687830" y="675386"/>
                </a:lnTo>
                <a:lnTo>
                  <a:pt x="1605914" y="671067"/>
                </a:lnTo>
                <a:lnTo>
                  <a:pt x="1525651" y="666495"/>
                </a:lnTo>
                <a:lnTo>
                  <a:pt x="1447038" y="661542"/>
                </a:lnTo>
                <a:lnTo>
                  <a:pt x="1370457" y="656208"/>
                </a:lnTo>
                <a:lnTo>
                  <a:pt x="1370584" y="656208"/>
                </a:lnTo>
                <a:lnTo>
                  <a:pt x="1297691" y="650620"/>
                </a:lnTo>
                <a:lnTo>
                  <a:pt x="1296162" y="650620"/>
                </a:lnTo>
                <a:lnTo>
                  <a:pt x="1223899" y="644525"/>
                </a:lnTo>
                <a:lnTo>
                  <a:pt x="1154176" y="638428"/>
                </a:lnTo>
                <a:lnTo>
                  <a:pt x="1154303" y="638428"/>
                </a:lnTo>
                <a:lnTo>
                  <a:pt x="1088561" y="632078"/>
                </a:lnTo>
                <a:lnTo>
                  <a:pt x="1087374" y="632078"/>
                </a:lnTo>
                <a:lnTo>
                  <a:pt x="1023112" y="625475"/>
                </a:lnTo>
                <a:lnTo>
                  <a:pt x="962025" y="618743"/>
                </a:lnTo>
                <a:lnTo>
                  <a:pt x="962279" y="618743"/>
                </a:lnTo>
                <a:lnTo>
                  <a:pt x="903986" y="611758"/>
                </a:lnTo>
                <a:lnTo>
                  <a:pt x="904240" y="611758"/>
                </a:lnTo>
                <a:lnTo>
                  <a:pt x="849376" y="604774"/>
                </a:lnTo>
                <a:lnTo>
                  <a:pt x="849630" y="604774"/>
                </a:lnTo>
                <a:lnTo>
                  <a:pt x="824370" y="601217"/>
                </a:lnTo>
                <a:lnTo>
                  <a:pt x="823594" y="601217"/>
                </a:lnTo>
                <a:lnTo>
                  <a:pt x="798796" y="597534"/>
                </a:lnTo>
                <a:lnTo>
                  <a:pt x="798068" y="597534"/>
                </a:lnTo>
                <a:lnTo>
                  <a:pt x="773176" y="593598"/>
                </a:lnTo>
                <a:lnTo>
                  <a:pt x="773430" y="593598"/>
                </a:lnTo>
                <a:lnTo>
                  <a:pt x="725297" y="585469"/>
                </a:lnTo>
                <a:lnTo>
                  <a:pt x="725551" y="585469"/>
                </a:lnTo>
                <a:lnTo>
                  <a:pt x="702993" y="581278"/>
                </a:lnTo>
                <a:lnTo>
                  <a:pt x="702563" y="581278"/>
                </a:lnTo>
                <a:lnTo>
                  <a:pt x="680585" y="576833"/>
                </a:lnTo>
                <a:lnTo>
                  <a:pt x="679958" y="576833"/>
                </a:lnTo>
                <a:lnTo>
                  <a:pt x="658597" y="572388"/>
                </a:lnTo>
                <a:lnTo>
                  <a:pt x="658368" y="572388"/>
                </a:lnTo>
                <a:lnTo>
                  <a:pt x="616515" y="562990"/>
                </a:lnTo>
                <a:lnTo>
                  <a:pt x="616331" y="562990"/>
                </a:lnTo>
                <a:lnTo>
                  <a:pt x="575944" y="553084"/>
                </a:lnTo>
                <a:lnTo>
                  <a:pt x="576453" y="553084"/>
                </a:lnTo>
                <a:lnTo>
                  <a:pt x="538099" y="542798"/>
                </a:lnTo>
                <a:lnTo>
                  <a:pt x="502285" y="532002"/>
                </a:lnTo>
                <a:lnTo>
                  <a:pt x="468375" y="520953"/>
                </a:lnTo>
                <a:lnTo>
                  <a:pt x="468526" y="520953"/>
                </a:lnTo>
                <a:lnTo>
                  <a:pt x="436372" y="509524"/>
                </a:lnTo>
                <a:lnTo>
                  <a:pt x="436555" y="509524"/>
                </a:lnTo>
                <a:lnTo>
                  <a:pt x="406019" y="497586"/>
                </a:lnTo>
                <a:lnTo>
                  <a:pt x="378164" y="485648"/>
                </a:lnTo>
                <a:lnTo>
                  <a:pt x="350393" y="472948"/>
                </a:lnTo>
                <a:lnTo>
                  <a:pt x="350527" y="472948"/>
                </a:lnTo>
                <a:lnTo>
                  <a:pt x="325744" y="460375"/>
                </a:lnTo>
                <a:lnTo>
                  <a:pt x="300990" y="446913"/>
                </a:lnTo>
                <a:lnTo>
                  <a:pt x="278902" y="433831"/>
                </a:lnTo>
                <a:lnTo>
                  <a:pt x="278765" y="433831"/>
                </a:lnTo>
                <a:lnTo>
                  <a:pt x="257393" y="420242"/>
                </a:lnTo>
                <a:lnTo>
                  <a:pt x="237150" y="406273"/>
                </a:lnTo>
                <a:lnTo>
                  <a:pt x="217297" y="391794"/>
                </a:lnTo>
                <a:lnTo>
                  <a:pt x="217449" y="391794"/>
                </a:lnTo>
                <a:lnTo>
                  <a:pt x="199745" y="377825"/>
                </a:lnTo>
                <a:lnTo>
                  <a:pt x="182589" y="363346"/>
                </a:lnTo>
                <a:lnTo>
                  <a:pt x="166014" y="348361"/>
                </a:lnTo>
                <a:lnTo>
                  <a:pt x="150383" y="333375"/>
                </a:lnTo>
                <a:lnTo>
                  <a:pt x="135000" y="318007"/>
                </a:lnTo>
                <a:lnTo>
                  <a:pt x="120650" y="302767"/>
                </a:lnTo>
                <a:lnTo>
                  <a:pt x="120801" y="302767"/>
                </a:lnTo>
                <a:lnTo>
                  <a:pt x="106806" y="287274"/>
                </a:lnTo>
                <a:lnTo>
                  <a:pt x="80137" y="255904"/>
                </a:lnTo>
                <a:lnTo>
                  <a:pt x="54863" y="224154"/>
                </a:lnTo>
                <a:lnTo>
                  <a:pt x="29972" y="192150"/>
                </a:lnTo>
                <a:close/>
              </a:path>
              <a:path extrusionOk="0" h="730885" w="5859780">
                <a:moveTo>
                  <a:pt x="2382373" y="692403"/>
                </a:moveTo>
                <a:lnTo>
                  <a:pt x="2382520" y="692403"/>
                </a:lnTo>
                <a:lnTo>
                  <a:pt x="2382373" y="692403"/>
                </a:lnTo>
                <a:close/>
              </a:path>
              <a:path extrusionOk="0" h="730885" w="5859780">
                <a:moveTo>
                  <a:pt x="3565525" y="618363"/>
                </a:moveTo>
                <a:lnTo>
                  <a:pt x="3409188" y="639190"/>
                </a:lnTo>
                <a:lnTo>
                  <a:pt x="3409569" y="639190"/>
                </a:lnTo>
                <a:lnTo>
                  <a:pt x="3330321" y="648080"/>
                </a:lnTo>
                <a:lnTo>
                  <a:pt x="3330575" y="648080"/>
                </a:lnTo>
                <a:lnTo>
                  <a:pt x="3249549" y="656208"/>
                </a:lnTo>
                <a:lnTo>
                  <a:pt x="3249803" y="656208"/>
                </a:lnTo>
                <a:lnTo>
                  <a:pt x="3167253" y="663448"/>
                </a:lnTo>
                <a:lnTo>
                  <a:pt x="3167507" y="663448"/>
                </a:lnTo>
                <a:lnTo>
                  <a:pt x="3083433" y="669670"/>
                </a:lnTo>
                <a:lnTo>
                  <a:pt x="3083814" y="669670"/>
                </a:lnTo>
                <a:lnTo>
                  <a:pt x="2912237" y="679830"/>
                </a:lnTo>
                <a:lnTo>
                  <a:pt x="2912618" y="679830"/>
                </a:lnTo>
                <a:lnTo>
                  <a:pt x="2737358" y="686942"/>
                </a:lnTo>
                <a:lnTo>
                  <a:pt x="2737739" y="686942"/>
                </a:lnTo>
                <a:lnTo>
                  <a:pt x="2560320" y="691006"/>
                </a:lnTo>
                <a:lnTo>
                  <a:pt x="2382373" y="692403"/>
                </a:lnTo>
                <a:lnTo>
                  <a:pt x="3271020" y="692403"/>
                </a:lnTo>
                <a:lnTo>
                  <a:pt x="3334512" y="686053"/>
                </a:lnTo>
                <a:lnTo>
                  <a:pt x="3414014" y="677037"/>
                </a:lnTo>
                <a:lnTo>
                  <a:pt x="3570732" y="656081"/>
                </a:lnTo>
                <a:lnTo>
                  <a:pt x="3726815" y="631443"/>
                </a:lnTo>
                <a:lnTo>
                  <a:pt x="3798560" y="618489"/>
                </a:lnTo>
                <a:lnTo>
                  <a:pt x="3565016" y="618489"/>
                </a:lnTo>
                <a:lnTo>
                  <a:pt x="3565525" y="618363"/>
                </a:lnTo>
                <a:close/>
              </a:path>
              <a:path extrusionOk="0" h="730885" w="5859780">
                <a:moveTo>
                  <a:pt x="1296035" y="650493"/>
                </a:moveTo>
                <a:lnTo>
                  <a:pt x="1297691" y="650620"/>
                </a:lnTo>
                <a:lnTo>
                  <a:pt x="1296035" y="650493"/>
                </a:lnTo>
                <a:close/>
              </a:path>
              <a:path extrusionOk="0" h="730885" w="5859780">
                <a:moveTo>
                  <a:pt x="1087247" y="631951"/>
                </a:moveTo>
                <a:lnTo>
                  <a:pt x="1088561" y="632078"/>
                </a:lnTo>
                <a:lnTo>
                  <a:pt x="1087247" y="631951"/>
                </a:lnTo>
                <a:close/>
              </a:path>
              <a:path extrusionOk="0" h="730885" w="5859780">
                <a:moveTo>
                  <a:pt x="3720719" y="593851"/>
                </a:moveTo>
                <a:lnTo>
                  <a:pt x="3565016" y="618489"/>
                </a:lnTo>
                <a:lnTo>
                  <a:pt x="3798560" y="618489"/>
                </a:lnTo>
                <a:lnTo>
                  <a:pt x="3882263" y="603376"/>
                </a:lnTo>
                <a:lnTo>
                  <a:pt x="3928682" y="593978"/>
                </a:lnTo>
                <a:lnTo>
                  <a:pt x="3720211" y="593978"/>
                </a:lnTo>
                <a:lnTo>
                  <a:pt x="3720719" y="593851"/>
                </a:lnTo>
                <a:close/>
              </a:path>
              <a:path extrusionOk="0" h="730885" w="5859780">
                <a:moveTo>
                  <a:pt x="823468" y="601090"/>
                </a:moveTo>
                <a:lnTo>
                  <a:pt x="824370" y="601217"/>
                </a:lnTo>
                <a:lnTo>
                  <a:pt x="823468" y="601090"/>
                </a:lnTo>
                <a:close/>
              </a:path>
              <a:path extrusionOk="0" h="730885" w="5859780">
                <a:moveTo>
                  <a:pt x="797941" y="597407"/>
                </a:moveTo>
                <a:lnTo>
                  <a:pt x="798796" y="597534"/>
                </a:lnTo>
                <a:lnTo>
                  <a:pt x="797941" y="597407"/>
                </a:lnTo>
                <a:close/>
              </a:path>
              <a:path extrusionOk="0" h="730885" w="5859780">
                <a:moveTo>
                  <a:pt x="3875278" y="565912"/>
                </a:moveTo>
                <a:lnTo>
                  <a:pt x="3720211" y="593978"/>
                </a:lnTo>
                <a:lnTo>
                  <a:pt x="3928682" y="593978"/>
                </a:lnTo>
                <a:lnTo>
                  <a:pt x="4037203" y="572007"/>
                </a:lnTo>
                <a:lnTo>
                  <a:pt x="4064163" y="566038"/>
                </a:lnTo>
                <a:lnTo>
                  <a:pt x="3874897" y="566038"/>
                </a:lnTo>
                <a:lnTo>
                  <a:pt x="3875278" y="565912"/>
                </a:lnTo>
                <a:close/>
              </a:path>
              <a:path extrusionOk="0" h="730885" w="5859780">
                <a:moveTo>
                  <a:pt x="702310" y="581151"/>
                </a:moveTo>
                <a:lnTo>
                  <a:pt x="702563" y="581278"/>
                </a:lnTo>
                <a:lnTo>
                  <a:pt x="702993" y="581278"/>
                </a:lnTo>
                <a:lnTo>
                  <a:pt x="702310" y="581151"/>
                </a:lnTo>
                <a:close/>
              </a:path>
              <a:path extrusionOk="0" h="730885" w="5859780">
                <a:moveTo>
                  <a:pt x="679958" y="576706"/>
                </a:moveTo>
                <a:lnTo>
                  <a:pt x="680585" y="576833"/>
                </a:lnTo>
                <a:lnTo>
                  <a:pt x="679958" y="576706"/>
                </a:lnTo>
                <a:close/>
              </a:path>
              <a:path extrusionOk="0" h="730885" w="5859780">
                <a:moveTo>
                  <a:pt x="657987" y="572262"/>
                </a:moveTo>
                <a:lnTo>
                  <a:pt x="658368" y="572388"/>
                </a:lnTo>
                <a:lnTo>
                  <a:pt x="658597" y="572388"/>
                </a:lnTo>
                <a:lnTo>
                  <a:pt x="657987" y="572262"/>
                </a:lnTo>
                <a:close/>
              </a:path>
              <a:path extrusionOk="0" h="730885" w="5859780">
                <a:moveTo>
                  <a:pt x="4183126" y="500633"/>
                </a:moveTo>
                <a:lnTo>
                  <a:pt x="4029075" y="534796"/>
                </a:lnTo>
                <a:lnTo>
                  <a:pt x="4029456" y="534796"/>
                </a:lnTo>
                <a:lnTo>
                  <a:pt x="3874897" y="566038"/>
                </a:lnTo>
                <a:lnTo>
                  <a:pt x="4064163" y="566038"/>
                </a:lnTo>
                <a:lnTo>
                  <a:pt x="4191508" y="537844"/>
                </a:lnTo>
                <a:lnTo>
                  <a:pt x="4345305" y="500761"/>
                </a:lnTo>
                <a:lnTo>
                  <a:pt x="4182745" y="500761"/>
                </a:lnTo>
                <a:lnTo>
                  <a:pt x="4183126" y="500633"/>
                </a:lnTo>
                <a:close/>
              </a:path>
              <a:path extrusionOk="0" h="730885" w="5859780">
                <a:moveTo>
                  <a:pt x="615950" y="562863"/>
                </a:moveTo>
                <a:lnTo>
                  <a:pt x="616331" y="562990"/>
                </a:lnTo>
                <a:lnTo>
                  <a:pt x="616515" y="562990"/>
                </a:lnTo>
                <a:lnTo>
                  <a:pt x="615950" y="562863"/>
                </a:lnTo>
                <a:close/>
              </a:path>
              <a:path extrusionOk="0" h="730885" w="5859780">
                <a:moveTo>
                  <a:pt x="538184" y="542798"/>
                </a:moveTo>
                <a:lnTo>
                  <a:pt x="538607" y="542925"/>
                </a:lnTo>
                <a:lnTo>
                  <a:pt x="538184" y="542798"/>
                </a:lnTo>
                <a:close/>
              </a:path>
              <a:path extrusionOk="0" h="730885" w="5859780">
                <a:moveTo>
                  <a:pt x="502401" y="532002"/>
                </a:moveTo>
                <a:lnTo>
                  <a:pt x="502793" y="532129"/>
                </a:lnTo>
                <a:lnTo>
                  <a:pt x="502401" y="532002"/>
                </a:lnTo>
                <a:close/>
              </a:path>
              <a:path extrusionOk="0" h="730885" w="5859780">
                <a:moveTo>
                  <a:pt x="468526" y="520953"/>
                </a:moveTo>
                <a:lnTo>
                  <a:pt x="468375" y="520953"/>
                </a:lnTo>
                <a:lnTo>
                  <a:pt x="468884" y="521080"/>
                </a:lnTo>
                <a:lnTo>
                  <a:pt x="468526" y="520953"/>
                </a:lnTo>
                <a:close/>
              </a:path>
              <a:path extrusionOk="0" h="730885" w="5859780">
                <a:moveTo>
                  <a:pt x="436555" y="509524"/>
                </a:moveTo>
                <a:lnTo>
                  <a:pt x="436372" y="509524"/>
                </a:lnTo>
                <a:lnTo>
                  <a:pt x="436880" y="509650"/>
                </a:lnTo>
                <a:lnTo>
                  <a:pt x="436555" y="509524"/>
                </a:lnTo>
                <a:close/>
              </a:path>
              <a:path extrusionOk="0" h="730885" w="5859780">
                <a:moveTo>
                  <a:pt x="4489069" y="424433"/>
                </a:moveTo>
                <a:lnTo>
                  <a:pt x="4336034" y="463803"/>
                </a:lnTo>
                <a:lnTo>
                  <a:pt x="4336288" y="463803"/>
                </a:lnTo>
                <a:lnTo>
                  <a:pt x="4182745" y="500761"/>
                </a:lnTo>
                <a:lnTo>
                  <a:pt x="4345305" y="500761"/>
                </a:lnTo>
                <a:lnTo>
                  <a:pt x="4498721" y="461390"/>
                </a:lnTo>
                <a:lnTo>
                  <a:pt x="4633615" y="424561"/>
                </a:lnTo>
                <a:lnTo>
                  <a:pt x="4488815" y="424561"/>
                </a:lnTo>
                <a:lnTo>
                  <a:pt x="4489069" y="424433"/>
                </a:lnTo>
                <a:close/>
              </a:path>
              <a:path extrusionOk="0" h="730885" w="5859780">
                <a:moveTo>
                  <a:pt x="406498" y="497773"/>
                </a:moveTo>
                <a:lnTo>
                  <a:pt x="406654" y="497839"/>
                </a:lnTo>
                <a:lnTo>
                  <a:pt x="406498" y="497773"/>
                </a:lnTo>
                <a:close/>
              </a:path>
              <a:path extrusionOk="0" h="730885" w="5859780">
                <a:moveTo>
                  <a:pt x="406060" y="497586"/>
                </a:moveTo>
                <a:lnTo>
                  <a:pt x="406498" y="497773"/>
                </a:lnTo>
                <a:lnTo>
                  <a:pt x="406060" y="497586"/>
                </a:lnTo>
                <a:close/>
              </a:path>
              <a:path extrusionOk="0" h="730885" w="5859780">
                <a:moveTo>
                  <a:pt x="377571" y="485393"/>
                </a:moveTo>
                <a:lnTo>
                  <a:pt x="378079" y="485648"/>
                </a:lnTo>
                <a:lnTo>
                  <a:pt x="377571" y="485393"/>
                </a:lnTo>
                <a:close/>
              </a:path>
              <a:path extrusionOk="0" h="730885" w="5859780">
                <a:moveTo>
                  <a:pt x="350527" y="472948"/>
                </a:moveTo>
                <a:lnTo>
                  <a:pt x="350393" y="472948"/>
                </a:lnTo>
                <a:lnTo>
                  <a:pt x="351028" y="473201"/>
                </a:lnTo>
                <a:lnTo>
                  <a:pt x="350527" y="472948"/>
                </a:lnTo>
                <a:close/>
              </a:path>
              <a:path extrusionOk="0" h="730885" w="5859780">
                <a:moveTo>
                  <a:pt x="324993" y="459993"/>
                </a:moveTo>
                <a:lnTo>
                  <a:pt x="325628" y="460375"/>
                </a:lnTo>
                <a:lnTo>
                  <a:pt x="324993" y="459993"/>
                </a:lnTo>
                <a:close/>
              </a:path>
              <a:path extrusionOk="0" h="730885" w="5859780">
                <a:moveTo>
                  <a:pt x="301067" y="446913"/>
                </a:moveTo>
                <a:lnTo>
                  <a:pt x="301498" y="447166"/>
                </a:lnTo>
                <a:lnTo>
                  <a:pt x="301067" y="446913"/>
                </a:lnTo>
                <a:close/>
              </a:path>
              <a:path extrusionOk="0" h="730885" w="5859780">
                <a:moveTo>
                  <a:pt x="278256" y="433450"/>
                </a:moveTo>
                <a:lnTo>
                  <a:pt x="278765" y="433831"/>
                </a:lnTo>
                <a:lnTo>
                  <a:pt x="278902" y="433831"/>
                </a:lnTo>
                <a:lnTo>
                  <a:pt x="278256" y="433450"/>
                </a:lnTo>
                <a:close/>
              </a:path>
              <a:path extrusionOk="0" h="730885" w="5859780">
                <a:moveTo>
                  <a:pt x="4641595" y="382904"/>
                </a:moveTo>
                <a:lnTo>
                  <a:pt x="4488815" y="424561"/>
                </a:lnTo>
                <a:lnTo>
                  <a:pt x="4633615" y="424561"/>
                </a:lnTo>
                <a:lnTo>
                  <a:pt x="4651756" y="419607"/>
                </a:lnTo>
                <a:lnTo>
                  <a:pt x="4779453" y="383031"/>
                </a:lnTo>
                <a:lnTo>
                  <a:pt x="4641342" y="383031"/>
                </a:lnTo>
                <a:lnTo>
                  <a:pt x="4641595" y="382904"/>
                </a:lnTo>
                <a:close/>
              </a:path>
              <a:path extrusionOk="0" h="730885" w="5859780">
                <a:moveTo>
                  <a:pt x="256794" y="419862"/>
                </a:moveTo>
                <a:lnTo>
                  <a:pt x="257302" y="420242"/>
                </a:lnTo>
                <a:lnTo>
                  <a:pt x="256794" y="419862"/>
                </a:lnTo>
                <a:close/>
              </a:path>
              <a:path extrusionOk="0" h="730885" w="5859780">
                <a:moveTo>
                  <a:pt x="236600" y="405891"/>
                </a:moveTo>
                <a:lnTo>
                  <a:pt x="237109" y="406273"/>
                </a:lnTo>
                <a:lnTo>
                  <a:pt x="236600" y="405891"/>
                </a:lnTo>
                <a:close/>
              </a:path>
              <a:path extrusionOk="0" h="730885" w="5859780">
                <a:moveTo>
                  <a:pt x="217449" y="391794"/>
                </a:moveTo>
                <a:lnTo>
                  <a:pt x="217297" y="391794"/>
                </a:lnTo>
                <a:lnTo>
                  <a:pt x="217931" y="392175"/>
                </a:lnTo>
                <a:lnTo>
                  <a:pt x="217449" y="391794"/>
                </a:lnTo>
                <a:close/>
              </a:path>
              <a:path extrusionOk="0" h="730885" w="5859780">
                <a:moveTo>
                  <a:pt x="4793615" y="339343"/>
                </a:moveTo>
                <a:lnTo>
                  <a:pt x="4641342" y="383031"/>
                </a:lnTo>
                <a:lnTo>
                  <a:pt x="4779453" y="383031"/>
                </a:lnTo>
                <a:lnTo>
                  <a:pt x="4804283" y="375919"/>
                </a:lnTo>
                <a:lnTo>
                  <a:pt x="4926698" y="339470"/>
                </a:lnTo>
                <a:lnTo>
                  <a:pt x="4793488" y="339470"/>
                </a:lnTo>
                <a:close/>
              </a:path>
              <a:path extrusionOk="0" h="730885" w="5859780">
                <a:moveTo>
                  <a:pt x="199262" y="377443"/>
                </a:moveTo>
                <a:lnTo>
                  <a:pt x="199644" y="377825"/>
                </a:lnTo>
                <a:lnTo>
                  <a:pt x="199262" y="377443"/>
                </a:lnTo>
                <a:close/>
              </a:path>
              <a:path extrusionOk="0" h="730885" w="5859780">
                <a:moveTo>
                  <a:pt x="181991" y="362838"/>
                </a:moveTo>
                <a:lnTo>
                  <a:pt x="182499" y="363346"/>
                </a:lnTo>
                <a:lnTo>
                  <a:pt x="181991" y="362838"/>
                </a:lnTo>
                <a:close/>
              </a:path>
              <a:path extrusionOk="0" h="730885" w="5859780">
                <a:moveTo>
                  <a:pt x="165735" y="348106"/>
                </a:moveTo>
                <a:lnTo>
                  <a:pt x="165988" y="348361"/>
                </a:lnTo>
                <a:lnTo>
                  <a:pt x="165735" y="348106"/>
                </a:lnTo>
                <a:close/>
              </a:path>
              <a:path extrusionOk="0" h="730885" w="5859780">
                <a:moveTo>
                  <a:pt x="5248783" y="199389"/>
                </a:moveTo>
                <a:lnTo>
                  <a:pt x="4945380" y="294131"/>
                </a:lnTo>
                <a:lnTo>
                  <a:pt x="4945634" y="294131"/>
                </a:lnTo>
                <a:lnTo>
                  <a:pt x="4793488" y="339470"/>
                </a:lnTo>
                <a:lnTo>
                  <a:pt x="4926698" y="339470"/>
                </a:lnTo>
                <a:lnTo>
                  <a:pt x="4956556" y="330580"/>
                </a:lnTo>
                <a:lnTo>
                  <a:pt x="5260213" y="235712"/>
                </a:lnTo>
                <a:lnTo>
                  <a:pt x="5371170" y="199516"/>
                </a:lnTo>
                <a:lnTo>
                  <a:pt x="5248529" y="199516"/>
                </a:lnTo>
                <a:lnTo>
                  <a:pt x="5248783" y="199389"/>
                </a:lnTo>
                <a:close/>
              </a:path>
              <a:path extrusionOk="0" h="730885" w="5859780">
                <a:moveTo>
                  <a:pt x="149987" y="332993"/>
                </a:moveTo>
                <a:lnTo>
                  <a:pt x="150368" y="333375"/>
                </a:lnTo>
                <a:lnTo>
                  <a:pt x="149987" y="332993"/>
                </a:lnTo>
                <a:close/>
              </a:path>
              <a:path extrusionOk="0" h="730885" w="5859780">
                <a:moveTo>
                  <a:pt x="135022" y="318007"/>
                </a:moveTo>
                <a:lnTo>
                  <a:pt x="135382" y="318388"/>
                </a:lnTo>
                <a:lnTo>
                  <a:pt x="135022" y="318007"/>
                </a:lnTo>
                <a:close/>
              </a:path>
              <a:path extrusionOk="0" h="730885" w="5859780">
                <a:moveTo>
                  <a:pt x="120801" y="302767"/>
                </a:moveTo>
                <a:lnTo>
                  <a:pt x="120650" y="302767"/>
                </a:lnTo>
                <a:lnTo>
                  <a:pt x="121031" y="303021"/>
                </a:lnTo>
                <a:lnTo>
                  <a:pt x="120801" y="302767"/>
                </a:lnTo>
                <a:close/>
              </a:path>
              <a:path extrusionOk="0" h="730885" w="5859780">
                <a:moveTo>
                  <a:pt x="106863" y="287274"/>
                </a:moveTo>
                <a:lnTo>
                  <a:pt x="107187" y="287654"/>
                </a:lnTo>
                <a:lnTo>
                  <a:pt x="106863" y="287274"/>
                </a:lnTo>
                <a:close/>
              </a:path>
              <a:path extrusionOk="0" h="730885" w="5859780">
                <a:moveTo>
                  <a:pt x="80213" y="255904"/>
                </a:moveTo>
                <a:lnTo>
                  <a:pt x="80518" y="256286"/>
                </a:lnTo>
                <a:lnTo>
                  <a:pt x="80213" y="255904"/>
                </a:lnTo>
                <a:close/>
              </a:path>
              <a:path extrusionOk="0" h="730885" w="5859780">
                <a:moveTo>
                  <a:pt x="54920" y="224154"/>
                </a:moveTo>
                <a:lnTo>
                  <a:pt x="55118" y="224408"/>
                </a:lnTo>
                <a:lnTo>
                  <a:pt x="54920" y="224154"/>
                </a:lnTo>
                <a:close/>
              </a:path>
              <a:path extrusionOk="0" h="730885" w="5859780">
                <a:moveTo>
                  <a:pt x="5745058" y="36116"/>
                </a:moveTo>
                <a:lnTo>
                  <a:pt x="5551043" y="100711"/>
                </a:lnTo>
                <a:lnTo>
                  <a:pt x="5248529" y="199516"/>
                </a:lnTo>
                <a:lnTo>
                  <a:pt x="5371170" y="199516"/>
                </a:lnTo>
                <a:lnTo>
                  <a:pt x="5757076" y="72211"/>
                </a:lnTo>
                <a:lnTo>
                  <a:pt x="5745058" y="36116"/>
                </a:lnTo>
                <a:close/>
              </a:path>
              <a:path extrusionOk="0" h="730885" w="5859780">
                <a:moveTo>
                  <a:pt x="5847444" y="30099"/>
                </a:moveTo>
                <a:lnTo>
                  <a:pt x="5763133" y="30099"/>
                </a:lnTo>
                <a:lnTo>
                  <a:pt x="5775197" y="66166"/>
                </a:lnTo>
                <a:lnTo>
                  <a:pt x="5757076" y="72211"/>
                </a:lnTo>
                <a:lnTo>
                  <a:pt x="5769102" y="108330"/>
                </a:lnTo>
                <a:lnTo>
                  <a:pt x="5847444" y="30099"/>
                </a:lnTo>
                <a:close/>
              </a:path>
              <a:path extrusionOk="0" h="730885" w="5859780">
                <a:moveTo>
                  <a:pt x="5763133" y="30099"/>
                </a:moveTo>
                <a:lnTo>
                  <a:pt x="5745058" y="36116"/>
                </a:lnTo>
                <a:lnTo>
                  <a:pt x="5757076" y="72211"/>
                </a:lnTo>
                <a:lnTo>
                  <a:pt x="5775197" y="66166"/>
                </a:lnTo>
                <a:lnTo>
                  <a:pt x="5763133" y="30099"/>
                </a:lnTo>
                <a:close/>
              </a:path>
              <a:path extrusionOk="0" h="730885" w="5859780">
                <a:moveTo>
                  <a:pt x="5733034" y="0"/>
                </a:moveTo>
                <a:lnTo>
                  <a:pt x="5745058" y="36116"/>
                </a:lnTo>
                <a:lnTo>
                  <a:pt x="5763133" y="30099"/>
                </a:lnTo>
                <a:lnTo>
                  <a:pt x="5847444" y="30099"/>
                </a:lnTo>
                <a:lnTo>
                  <a:pt x="5859526" y="18033"/>
                </a:lnTo>
                <a:lnTo>
                  <a:pt x="573303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5" name="Google Shape;335;p40"/>
          <p:cNvSpPr/>
          <p:nvPr/>
        </p:nvSpPr>
        <p:spPr>
          <a:xfrm>
            <a:off x="5889879" y="1160145"/>
            <a:ext cx="1081350" cy="10824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6" name="Google Shape;336;p40"/>
          <p:cNvSpPr/>
          <p:nvPr/>
        </p:nvSpPr>
        <p:spPr>
          <a:xfrm>
            <a:off x="1385696" y="1582102"/>
            <a:ext cx="484822" cy="296227"/>
          </a:xfrm>
          <a:custGeom>
            <a:rect b="b" l="l" r="r" t="t"/>
            <a:pathLst>
              <a:path extrusionOk="0" h="394969" w="646430">
                <a:moveTo>
                  <a:pt x="510413" y="37845"/>
                </a:moveTo>
                <a:lnTo>
                  <a:pt x="444119" y="38607"/>
                </a:lnTo>
                <a:lnTo>
                  <a:pt x="380238" y="41401"/>
                </a:lnTo>
                <a:lnTo>
                  <a:pt x="319786" y="47116"/>
                </a:lnTo>
                <a:lnTo>
                  <a:pt x="263525" y="56387"/>
                </a:lnTo>
                <a:lnTo>
                  <a:pt x="212217" y="70230"/>
                </a:lnTo>
                <a:lnTo>
                  <a:pt x="166624" y="89534"/>
                </a:lnTo>
                <a:lnTo>
                  <a:pt x="127889" y="114934"/>
                </a:lnTo>
                <a:lnTo>
                  <a:pt x="96139" y="145414"/>
                </a:lnTo>
                <a:lnTo>
                  <a:pt x="70612" y="180339"/>
                </a:lnTo>
                <a:lnTo>
                  <a:pt x="50292" y="218312"/>
                </a:lnTo>
                <a:lnTo>
                  <a:pt x="34162" y="258571"/>
                </a:lnTo>
                <a:lnTo>
                  <a:pt x="21081" y="300608"/>
                </a:lnTo>
                <a:lnTo>
                  <a:pt x="10033" y="343280"/>
                </a:lnTo>
                <a:lnTo>
                  <a:pt x="0" y="386333"/>
                </a:lnTo>
                <a:lnTo>
                  <a:pt x="37084" y="394969"/>
                </a:lnTo>
                <a:lnTo>
                  <a:pt x="47027" y="352551"/>
                </a:lnTo>
                <a:lnTo>
                  <a:pt x="57785" y="310388"/>
                </a:lnTo>
                <a:lnTo>
                  <a:pt x="63754" y="290575"/>
                </a:lnTo>
                <a:lnTo>
                  <a:pt x="69981" y="271652"/>
                </a:lnTo>
                <a:lnTo>
                  <a:pt x="70231" y="270890"/>
                </a:lnTo>
                <a:lnTo>
                  <a:pt x="77057" y="252729"/>
                </a:lnTo>
                <a:lnTo>
                  <a:pt x="85090" y="233806"/>
                </a:lnTo>
                <a:lnTo>
                  <a:pt x="93348" y="217424"/>
                </a:lnTo>
                <a:lnTo>
                  <a:pt x="93218" y="217424"/>
                </a:lnTo>
                <a:lnTo>
                  <a:pt x="102715" y="201040"/>
                </a:lnTo>
                <a:lnTo>
                  <a:pt x="113142" y="185546"/>
                </a:lnTo>
                <a:lnTo>
                  <a:pt x="124472" y="171068"/>
                </a:lnTo>
                <a:lnTo>
                  <a:pt x="124333" y="171068"/>
                </a:lnTo>
                <a:lnTo>
                  <a:pt x="125476" y="169799"/>
                </a:lnTo>
                <a:lnTo>
                  <a:pt x="137098" y="157606"/>
                </a:lnTo>
                <a:lnTo>
                  <a:pt x="138303" y="156337"/>
                </a:lnTo>
                <a:lnTo>
                  <a:pt x="138469" y="156337"/>
                </a:lnTo>
                <a:lnTo>
                  <a:pt x="151107" y="145160"/>
                </a:lnTo>
                <a:lnTo>
                  <a:pt x="152400" y="144017"/>
                </a:lnTo>
                <a:lnTo>
                  <a:pt x="152581" y="144017"/>
                </a:lnTo>
                <a:lnTo>
                  <a:pt x="166792" y="133730"/>
                </a:lnTo>
                <a:lnTo>
                  <a:pt x="166497" y="133730"/>
                </a:lnTo>
                <a:lnTo>
                  <a:pt x="183663" y="123570"/>
                </a:lnTo>
                <a:lnTo>
                  <a:pt x="185166" y="122681"/>
                </a:lnTo>
                <a:lnTo>
                  <a:pt x="185512" y="122681"/>
                </a:lnTo>
                <a:lnTo>
                  <a:pt x="202880" y="114426"/>
                </a:lnTo>
                <a:lnTo>
                  <a:pt x="204216" y="113791"/>
                </a:lnTo>
                <a:lnTo>
                  <a:pt x="204502" y="113791"/>
                </a:lnTo>
                <a:lnTo>
                  <a:pt x="224033" y="106425"/>
                </a:lnTo>
                <a:lnTo>
                  <a:pt x="223774" y="106425"/>
                </a:lnTo>
                <a:lnTo>
                  <a:pt x="246797" y="99567"/>
                </a:lnTo>
                <a:lnTo>
                  <a:pt x="246634" y="99567"/>
                </a:lnTo>
                <a:lnTo>
                  <a:pt x="247650" y="99313"/>
                </a:lnTo>
                <a:lnTo>
                  <a:pt x="271906" y="93599"/>
                </a:lnTo>
                <a:lnTo>
                  <a:pt x="272357" y="93599"/>
                </a:lnTo>
                <a:lnTo>
                  <a:pt x="297145" y="88900"/>
                </a:lnTo>
                <a:lnTo>
                  <a:pt x="297815" y="88772"/>
                </a:lnTo>
                <a:lnTo>
                  <a:pt x="324866" y="84835"/>
                </a:lnTo>
                <a:lnTo>
                  <a:pt x="325526" y="84835"/>
                </a:lnTo>
                <a:lnTo>
                  <a:pt x="353568" y="81787"/>
                </a:lnTo>
                <a:lnTo>
                  <a:pt x="352933" y="81787"/>
                </a:lnTo>
                <a:lnTo>
                  <a:pt x="383031" y="79375"/>
                </a:lnTo>
                <a:lnTo>
                  <a:pt x="384755" y="79375"/>
                </a:lnTo>
                <a:lnTo>
                  <a:pt x="413766" y="77724"/>
                </a:lnTo>
                <a:lnTo>
                  <a:pt x="413258" y="77724"/>
                </a:lnTo>
                <a:lnTo>
                  <a:pt x="445262" y="76707"/>
                </a:lnTo>
                <a:lnTo>
                  <a:pt x="444881" y="76707"/>
                </a:lnTo>
                <a:lnTo>
                  <a:pt x="477520" y="76072"/>
                </a:lnTo>
                <a:lnTo>
                  <a:pt x="477266" y="76072"/>
                </a:lnTo>
                <a:lnTo>
                  <a:pt x="510121" y="75947"/>
                </a:lnTo>
                <a:lnTo>
                  <a:pt x="531837" y="75945"/>
                </a:lnTo>
                <a:lnTo>
                  <a:pt x="532426" y="38118"/>
                </a:lnTo>
                <a:lnTo>
                  <a:pt x="510413" y="37845"/>
                </a:lnTo>
                <a:close/>
              </a:path>
              <a:path extrusionOk="0" h="394969" w="646430">
                <a:moveTo>
                  <a:pt x="47117" y="352170"/>
                </a:moveTo>
                <a:lnTo>
                  <a:pt x="46990" y="352551"/>
                </a:lnTo>
                <a:lnTo>
                  <a:pt x="47117" y="352170"/>
                </a:lnTo>
                <a:close/>
              </a:path>
              <a:path extrusionOk="0" h="394969" w="646430">
                <a:moveTo>
                  <a:pt x="57883" y="310388"/>
                </a:moveTo>
                <a:lnTo>
                  <a:pt x="57658" y="311150"/>
                </a:lnTo>
                <a:lnTo>
                  <a:pt x="57883" y="310388"/>
                </a:lnTo>
                <a:close/>
              </a:path>
              <a:path extrusionOk="0" h="394969" w="646430">
                <a:moveTo>
                  <a:pt x="63793" y="290575"/>
                </a:moveTo>
                <a:lnTo>
                  <a:pt x="63627" y="291083"/>
                </a:lnTo>
                <a:lnTo>
                  <a:pt x="63793" y="290575"/>
                </a:lnTo>
                <a:close/>
              </a:path>
              <a:path extrusionOk="0" h="394969" w="646430">
                <a:moveTo>
                  <a:pt x="70262" y="270890"/>
                </a:moveTo>
                <a:lnTo>
                  <a:pt x="70015" y="271551"/>
                </a:lnTo>
                <a:lnTo>
                  <a:pt x="70262" y="270890"/>
                </a:lnTo>
                <a:close/>
              </a:path>
              <a:path extrusionOk="0" h="394969" w="646430">
                <a:moveTo>
                  <a:pt x="77343" y="251967"/>
                </a:moveTo>
                <a:lnTo>
                  <a:pt x="76962" y="252729"/>
                </a:lnTo>
                <a:lnTo>
                  <a:pt x="77343" y="251967"/>
                </a:lnTo>
                <a:close/>
              </a:path>
              <a:path extrusionOk="0" h="394969" w="646430">
                <a:moveTo>
                  <a:pt x="85213" y="233806"/>
                </a:moveTo>
                <a:lnTo>
                  <a:pt x="84709" y="234822"/>
                </a:lnTo>
                <a:lnTo>
                  <a:pt x="85213" y="233806"/>
                </a:lnTo>
                <a:close/>
              </a:path>
              <a:path extrusionOk="0" h="394969" w="646430">
                <a:moveTo>
                  <a:pt x="93853" y="216407"/>
                </a:moveTo>
                <a:lnTo>
                  <a:pt x="93218" y="217424"/>
                </a:lnTo>
                <a:lnTo>
                  <a:pt x="93348" y="217424"/>
                </a:lnTo>
                <a:lnTo>
                  <a:pt x="93853" y="216407"/>
                </a:lnTo>
                <a:close/>
              </a:path>
              <a:path extrusionOk="0" h="394969" w="646430">
                <a:moveTo>
                  <a:pt x="103293" y="200043"/>
                </a:moveTo>
                <a:lnTo>
                  <a:pt x="102616" y="201040"/>
                </a:lnTo>
                <a:lnTo>
                  <a:pt x="103293" y="200043"/>
                </a:lnTo>
                <a:close/>
              </a:path>
              <a:path extrusionOk="0" h="394969" w="646430">
                <a:moveTo>
                  <a:pt x="113831" y="184533"/>
                </a:moveTo>
                <a:lnTo>
                  <a:pt x="113030" y="185546"/>
                </a:lnTo>
                <a:lnTo>
                  <a:pt x="113831" y="184533"/>
                </a:lnTo>
                <a:close/>
              </a:path>
              <a:path extrusionOk="0" h="394969" w="646430">
                <a:moveTo>
                  <a:pt x="125476" y="169799"/>
                </a:moveTo>
                <a:lnTo>
                  <a:pt x="124333" y="171068"/>
                </a:lnTo>
                <a:lnTo>
                  <a:pt x="125169" y="170187"/>
                </a:lnTo>
                <a:lnTo>
                  <a:pt x="125476" y="169799"/>
                </a:lnTo>
                <a:close/>
              </a:path>
              <a:path extrusionOk="0" h="394969" w="646430">
                <a:moveTo>
                  <a:pt x="125169" y="170187"/>
                </a:moveTo>
                <a:lnTo>
                  <a:pt x="124333" y="171068"/>
                </a:lnTo>
                <a:lnTo>
                  <a:pt x="124472" y="171068"/>
                </a:lnTo>
                <a:lnTo>
                  <a:pt x="125169" y="170187"/>
                </a:lnTo>
                <a:close/>
              </a:path>
              <a:path extrusionOk="0" h="394969" w="646430">
                <a:moveTo>
                  <a:pt x="125537" y="169799"/>
                </a:moveTo>
                <a:lnTo>
                  <a:pt x="125169" y="170187"/>
                </a:lnTo>
                <a:lnTo>
                  <a:pt x="125537" y="169799"/>
                </a:lnTo>
                <a:close/>
              </a:path>
              <a:path extrusionOk="0" h="394969" w="646430">
                <a:moveTo>
                  <a:pt x="138303" y="156337"/>
                </a:moveTo>
                <a:lnTo>
                  <a:pt x="137033" y="157606"/>
                </a:lnTo>
                <a:lnTo>
                  <a:pt x="137439" y="157247"/>
                </a:lnTo>
                <a:lnTo>
                  <a:pt x="138303" y="156337"/>
                </a:lnTo>
                <a:close/>
              </a:path>
              <a:path extrusionOk="0" h="394969" w="646430">
                <a:moveTo>
                  <a:pt x="137439" y="157247"/>
                </a:moveTo>
                <a:lnTo>
                  <a:pt x="137033" y="157606"/>
                </a:lnTo>
                <a:lnTo>
                  <a:pt x="137439" y="157247"/>
                </a:lnTo>
                <a:close/>
              </a:path>
              <a:path extrusionOk="0" h="394969" w="646430">
                <a:moveTo>
                  <a:pt x="138469" y="156337"/>
                </a:moveTo>
                <a:lnTo>
                  <a:pt x="138303" y="156337"/>
                </a:lnTo>
                <a:lnTo>
                  <a:pt x="137439" y="157247"/>
                </a:lnTo>
                <a:lnTo>
                  <a:pt x="138469" y="156337"/>
                </a:lnTo>
                <a:close/>
              </a:path>
              <a:path extrusionOk="0" h="394969" w="646430">
                <a:moveTo>
                  <a:pt x="152400" y="144017"/>
                </a:moveTo>
                <a:lnTo>
                  <a:pt x="151003" y="145160"/>
                </a:lnTo>
                <a:lnTo>
                  <a:pt x="151578" y="144744"/>
                </a:lnTo>
                <a:lnTo>
                  <a:pt x="152400" y="144017"/>
                </a:lnTo>
                <a:close/>
              </a:path>
              <a:path extrusionOk="0" h="394969" w="646430">
                <a:moveTo>
                  <a:pt x="151578" y="144744"/>
                </a:moveTo>
                <a:lnTo>
                  <a:pt x="151003" y="145160"/>
                </a:lnTo>
                <a:lnTo>
                  <a:pt x="151578" y="144744"/>
                </a:lnTo>
                <a:close/>
              </a:path>
              <a:path extrusionOk="0" h="394969" w="646430">
                <a:moveTo>
                  <a:pt x="152581" y="144017"/>
                </a:moveTo>
                <a:lnTo>
                  <a:pt x="152400" y="144017"/>
                </a:lnTo>
                <a:lnTo>
                  <a:pt x="151578" y="144744"/>
                </a:lnTo>
                <a:lnTo>
                  <a:pt x="152581" y="144017"/>
                </a:lnTo>
                <a:close/>
              </a:path>
              <a:path extrusionOk="0" h="394969" w="646430">
                <a:moveTo>
                  <a:pt x="168021" y="132841"/>
                </a:moveTo>
                <a:lnTo>
                  <a:pt x="166497" y="133730"/>
                </a:lnTo>
                <a:lnTo>
                  <a:pt x="166792" y="133730"/>
                </a:lnTo>
                <a:lnTo>
                  <a:pt x="168021" y="132841"/>
                </a:lnTo>
                <a:close/>
              </a:path>
              <a:path extrusionOk="0" h="394969" w="646430">
                <a:moveTo>
                  <a:pt x="185512" y="122681"/>
                </a:moveTo>
                <a:lnTo>
                  <a:pt x="185166" y="122681"/>
                </a:lnTo>
                <a:lnTo>
                  <a:pt x="183753" y="123518"/>
                </a:lnTo>
                <a:lnTo>
                  <a:pt x="185512" y="122681"/>
                </a:lnTo>
                <a:close/>
              </a:path>
              <a:path extrusionOk="0" h="394969" w="646430">
                <a:moveTo>
                  <a:pt x="204216" y="113791"/>
                </a:moveTo>
                <a:lnTo>
                  <a:pt x="202819" y="114426"/>
                </a:lnTo>
                <a:lnTo>
                  <a:pt x="203147" y="114300"/>
                </a:lnTo>
                <a:lnTo>
                  <a:pt x="204216" y="113791"/>
                </a:lnTo>
                <a:close/>
              </a:path>
              <a:path extrusionOk="0" h="394969" w="646430">
                <a:moveTo>
                  <a:pt x="203114" y="114315"/>
                </a:moveTo>
                <a:lnTo>
                  <a:pt x="202819" y="114426"/>
                </a:lnTo>
                <a:lnTo>
                  <a:pt x="203114" y="114315"/>
                </a:lnTo>
                <a:close/>
              </a:path>
              <a:path extrusionOk="0" h="394969" w="646430">
                <a:moveTo>
                  <a:pt x="204502" y="113791"/>
                </a:moveTo>
                <a:lnTo>
                  <a:pt x="204216" y="113791"/>
                </a:lnTo>
                <a:lnTo>
                  <a:pt x="203114" y="114315"/>
                </a:lnTo>
                <a:lnTo>
                  <a:pt x="204502" y="113791"/>
                </a:lnTo>
                <a:close/>
              </a:path>
              <a:path extrusionOk="0" h="394969" w="646430">
                <a:moveTo>
                  <a:pt x="531833" y="76216"/>
                </a:moveTo>
                <a:lnTo>
                  <a:pt x="531241" y="114300"/>
                </a:lnTo>
                <a:lnTo>
                  <a:pt x="609971" y="76453"/>
                </a:lnTo>
                <a:lnTo>
                  <a:pt x="550926" y="76453"/>
                </a:lnTo>
                <a:lnTo>
                  <a:pt x="531833" y="76216"/>
                </a:lnTo>
                <a:close/>
              </a:path>
              <a:path extrusionOk="0" h="394969" w="646430">
                <a:moveTo>
                  <a:pt x="225009" y="106057"/>
                </a:moveTo>
                <a:lnTo>
                  <a:pt x="223774" y="106425"/>
                </a:lnTo>
                <a:lnTo>
                  <a:pt x="224033" y="106425"/>
                </a:lnTo>
                <a:lnTo>
                  <a:pt x="225009" y="106057"/>
                </a:lnTo>
                <a:close/>
              </a:path>
              <a:path extrusionOk="0" h="394969" w="646430">
                <a:moveTo>
                  <a:pt x="247422" y="99381"/>
                </a:moveTo>
                <a:lnTo>
                  <a:pt x="246634" y="99567"/>
                </a:lnTo>
                <a:lnTo>
                  <a:pt x="246797" y="99567"/>
                </a:lnTo>
                <a:lnTo>
                  <a:pt x="247422" y="99381"/>
                </a:lnTo>
                <a:close/>
              </a:path>
              <a:path extrusionOk="0" h="394969" w="646430">
                <a:moveTo>
                  <a:pt x="247709" y="99313"/>
                </a:moveTo>
                <a:lnTo>
                  <a:pt x="247422" y="99381"/>
                </a:lnTo>
                <a:lnTo>
                  <a:pt x="247709" y="99313"/>
                </a:lnTo>
                <a:close/>
              </a:path>
              <a:path extrusionOk="0" h="394969" w="646430">
                <a:moveTo>
                  <a:pt x="272357" y="93599"/>
                </a:moveTo>
                <a:lnTo>
                  <a:pt x="271906" y="93599"/>
                </a:lnTo>
                <a:lnTo>
                  <a:pt x="271018" y="93852"/>
                </a:lnTo>
                <a:lnTo>
                  <a:pt x="272357" y="93599"/>
                </a:lnTo>
                <a:close/>
              </a:path>
              <a:path extrusionOk="0" h="394969" w="646430">
                <a:moveTo>
                  <a:pt x="297454" y="88841"/>
                </a:moveTo>
                <a:lnTo>
                  <a:pt x="297053" y="88900"/>
                </a:lnTo>
                <a:lnTo>
                  <a:pt x="297454" y="88841"/>
                </a:lnTo>
                <a:close/>
              </a:path>
              <a:path extrusionOk="0" h="394969" w="646430">
                <a:moveTo>
                  <a:pt x="297922" y="88772"/>
                </a:moveTo>
                <a:lnTo>
                  <a:pt x="297454" y="88841"/>
                </a:lnTo>
                <a:lnTo>
                  <a:pt x="297922" y="88772"/>
                </a:lnTo>
                <a:close/>
              </a:path>
              <a:path extrusionOk="0" h="394969" w="646430">
                <a:moveTo>
                  <a:pt x="325526" y="84835"/>
                </a:moveTo>
                <a:lnTo>
                  <a:pt x="324866" y="84835"/>
                </a:lnTo>
                <a:lnTo>
                  <a:pt x="324358" y="84962"/>
                </a:lnTo>
                <a:lnTo>
                  <a:pt x="325526" y="84835"/>
                </a:lnTo>
                <a:close/>
              </a:path>
              <a:path extrusionOk="0" h="394969" w="646430">
                <a:moveTo>
                  <a:pt x="384755" y="79375"/>
                </a:moveTo>
                <a:lnTo>
                  <a:pt x="383031" y="79375"/>
                </a:lnTo>
                <a:lnTo>
                  <a:pt x="382524" y="79501"/>
                </a:lnTo>
                <a:lnTo>
                  <a:pt x="384755" y="79375"/>
                </a:lnTo>
                <a:close/>
              </a:path>
              <a:path extrusionOk="0" h="394969" w="646430">
                <a:moveTo>
                  <a:pt x="532426" y="38118"/>
                </a:moveTo>
                <a:lnTo>
                  <a:pt x="531833" y="76216"/>
                </a:lnTo>
                <a:lnTo>
                  <a:pt x="550926" y="76453"/>
                </a:lnTo>
                <a:lnTo>
                  <a:pt x="551434" y="38353"/>
                </a:lnTo>
                <a:lnTo>
                  <a:pt x="532426" y="38118"/>
                </a:lnTo>
                <a:close/>
              </a:path>
              <a:path extrusionOk="0" h="394969" w="646430">
                <a:moveTo>
                  <a:pt x="533019" y="0"/>
                </a:moveTo>
                <a:lnTo>
                  <a:pt x="532426" y="38118"/>
                </a:lnTo>
                <a:lnTo>
                  <a:pt x="551434" y="38353"/>
                </a:lnTo>
                <a:lnTo>
                  <a:pt x="550926" y="76453"/>
                </a:lnTo>
                <a:lnTo>
                  <a:pt x="609971" y="76453"/>
                </a:lnTo>
                <a:lnTo>
                  <a:pt x="646430" y="58927"/>
                </a:lnTo>
                <a:lnTo>
                  <a:pt x="533019" y="0"/>
                </a:lnTo>
                <a:close/>
              </a:path>
              <a:path extrusionOk="0" h="394969" w="646430">
                <a:moveTo>
                  <a:pt x="531837" y="75945"/>
                </a:moveTo>
                <a:lnTo>
                  <a:pt x="510121" y="75947"/>
                </a:lnTo>
                <a:lnTo>
                  <a:pt x="531833" y="76216"/>
                </a:lnTo>
                <a:lnTo>
                  <a:pt x="531837" y="759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7" name="Google Shape;337;p40"/>
          <p:cNvSpPr/>
          <p:nvPr/>
        </p:nvSpPr>
        <p:spPr>
          <a:xfrm>
            <a:off x="6080759" y="2299716"/>
            <a:ext cx="699525" cy="20002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8" name="Google Shape;338;p40"/>
          <p:cNvSpPr/>
          <p:nvPr/>
        </p:nvSpPr>
        <p:spPr>
          <a:xfrm>
            <a:off x="1002221" y="1730883"/>
            <a:ext cx="6626543" cy="1104900"/>
          </a:xfrm>
          <a:custGeom>
            <a:rect b="b" l="l" r="r" t="t"/>
            <a:pathLst>
              <a:path extrusionOk="0" h="1473200" w="8835390">
                <a:moveTo>
                  <a:pt x="8001127" y="1435099"/>
                </a:moveTo>
                <a:lnTo>
                  <a:pt x="1414145" y="1435099"/>
                </a:lnTo>
                <a:lnTo>
                  <a:pt x="6647941" y="1473199"/>
                </a:lnTo>
                <a:lnTo>
                  <a:pt x="7173595" y="1473199"/>
                </a:lnTo>
                <a:lnTo>
                  <a:pt x="7237222" y="1460499"/>
                </a:lnTo>
                <a:lnTo>
                  <a:pt x="7568564" y="1460499"/>
                </a:lnTo>
                <a:lnTo>
                  <a:pt x="7700390" y="1447799"/>
                </a:lnTo>
                <a:lnTo>
                  <a:pt x="7945755" y="1447799"/>
                </a:lnTo>
                <a:lnTo>
                  <a:pt x="8001127" y="1435099"/>
                </a:lnTo>
                <a:close/>
              </a:path>
              <a:path extrusionOk="0" h="1473200" w="8835390">
                <a:moveTo>
                  <a:pt x="1415161" y="1396999"/>
                </a:moveTo>
                <a:lnTo>
                  <a:pt x="1036066" y="1396999"/>
                </a:lnTo>
                <a:lnTo>
                  <a:pt x="1079245" y="1409699"/>
                </a:lnTo>
                <a:lnTo>
                  <a:pt x="1123569" y="1409699"/>
                </a:lnTo>
                <a:lnTo>
                  <a:pt x="1169035" y="1422399"/>
                </a:lnTo>
                <a:lnTo>
                  <a:pt x="1263269" y="1422399"/>
                </a:lnTo>
                <a:lnTo>
                  <a:pt x="1312164" y="1435099"/>
                </a:lnTo>
                <a:lnTo>
                  <a:pt x="6646926" y="1435099"/>
                </a:lnTo>
                <a:lnTo>
                  <a:pt x="1415161" y="1396999"/>
                </a:lnTo>
                <a:close/>
              </a:path>
              <a:path extrusionOk="0" h="1473200" w="8835390">
                <a:moveTo>
                  <a:pt x="8187182" y="1422399"/>
                </a:moveTo>
                <a:lnTo>
                  <a:pt x="7236206" y="1422399"/>
                </a:lnTo>
                <a:lnTo>
                  <a:pt x="7172706" y="1435099"/>
                </a:lnTo>
                <a:lnTo>
                  <a:pt x="8146669" y="1435099"/>
                </a:lnTo>
                <a:lnTo>
                  <a:pt x="8187182" y="1422399"/>
                </a:lnTo>
                <a:close/>
              </a:path>
              <a:path extrusionOk="0" h="1473200" w="8835390">
                <a:moveTo>
                  <a:pt x="8343137" y="1409699"/>
                </a:moveTo>
                <a:lnTo>
                  <a:pt x="7698994" y="1409699"/>
                </a:lnTo>
                <a:lnTo>
                  <a:pt x="7567295" y="1422399"/>
                </a:lnTo>
                <a:lnTo>
                  <a:pt x="8315071" y="1422399"/>
                </a:lnTo>
                <a:lnTo>
                  <a:pt x="8343137" y="1409699"/>
                </a:lnTo>
                <a:close/>
              </a:path>
              <a:path extrusionOk="0" h="1473200" w="8835390">
                <a:moveTo>
                  <a:pt x="8560181" y="1396999"/>
                </a:moveTo>
                <a:lnTo>
                  <a:pt x="7999095" y="1396999"/>
                </a:lnTo>
                <a:lnTo>
                  <a:pt x="7943977" y="1409699"/>
                </a:lnTo>
                <a:lnTo>
                  <a:pt x="8542909" y="1409699"/>
                </a:lnTo>
                <a:lnTo>
                  <a:pt x="8560181" y="1396999"/>
                </a:lnTo>
                <a:close/>
              </a:path>
              <a:path extrusionOk="0" h="1473200" w="8835390">
                <a:moveTo>
                  <a:pt x="1266698" y="1384299"/>
                </a:moveTo>
                <a:lnTo>
                  <a:pt x="912749" y="1384299"/>
                </a:lnTo>
                <a:lnTo>
                  <a:pt x="952754" y="1396999"/>
                </a:lnTo>
                <a:lnTo>
                  <a:pt x="1315466" y="1396999"/>
                </a:lnTo>
                <a:lnTo>
                  <a:pt x="1266698" y="1384299"/>
                </a:lnTo>
                <a:close/>
              </a:path>
              <a:path extrusionOk="0" h="1473200" w="8835390">
                <a:moveTo>
                  <a:pt x="8636635" y="1384299"/>
                </a:moveTo>
                <a:lnTo>
                  <a:pt x="8184260" y="1384299"/>
                </a:lnTo>
                <a:lnTo>
                  <a:pt x="8144002" y="1396999"/>
                </a:lnTo>
                <a:lnTo>
                  <a:pt x="8622538" y="1396999"/>
                </a:lnTo>
                <a:lnTo>
                  <a:pt x="8636635" y="1384299"/>
                </a:lnTo>
                <a:close/>
              </a:path>
              <a:path extrusionOk="0" h="1473200" w="8835390">
                <a:moveTo>
                  <a:pt x="1040130" y="1358899"/>
                </a:moveTo>
                <a:lnTo>
                  <a:pt x="728599" y="1358899"/>
                </a:lnTo>
                <a:lnTo>
                  <a:pt x="763397" y="1371599"/>
                </a:lnTo>
                <a:lnTo>
                  <a:pt x="836041" y="1384299"/>
                </a:lnTo>
                <a:lnTo>
                  <a:pt x="1172718" y="1384299"/>
                </a:lnTo>
                <a:lnTo>
                  <a:pt x="1127252" y="1371599"/>
                </a:lnTo>
                <a:lnTo>
                  <a:pt x="1083183" y="1371599"/>
                </a:lnTo>
                <a:lnTo>
                  <a:pt x="1040130" y="1358899"/>
                </a:lnTo>
                <a:close/>
              </a:path>
              <a:path extrusionOk="0" h="1473200" w="8835390">
                <a:moveTo>
                  <a:pt x="8675751" y="1371599"/>
                </a:moveTo>
                <a:lnTo>
                  <a:pt x="8340852" y="1371599"/>
                </a:lnTo>
                <a:lnTo>
                  <a:pt x="8312658" y="1384299"/>
                </a:lnTo>
                <a:lnTo>
                  <a:pt x="8663178" y="1384299"/>
                </a:lnTo>
                <a:lnTo>
                  <a:pt x="8675751" y="1371599"/>
                </a:lnTo>
                <a:close/>
              </a:path>
              <a:path extrusionOk="0" h="1473200" w="8835390">
                <a:moveTo>
                  <a:pt x="8699627" y="1358899"/>
                </a:moveTo>
                <a:lnTo>
                  <a:pt x="8556625" y="1358899"/>
                </a:lnTo>
                <a:lnTo>
                  <a:pt x="8539607" y="1371599"/>
                </a:lnTo>
                <a:lnTo>
                  <a:pt x="8687816" y="1371599"/>
                </a:lnTo>
                <a:lnTo>
                  <a:pt x="8699627" y="1358899"/>
                </a:lnTo>
                <a:close/>
              </a:path>
              <a:path extrusionOk="0" h="1473200" w="8835390">
                <a:moveTo>
                  <a:pt x="917448" y="1346199"/>
                </a:moveTo>
                <a:lnTo>
                  <a:pt x="629919" y="1346199"/>
                </a:lnTo>
                <a:lnTo>
                  <a:pt x="694689" y="1358899"/>
                </a:lnTo>
                <a:lnTo>
                  <a:pt x="957326" y="1358899"/>
                </a:lnTo>
                <a:lnTo>
                  <a:pt x="917448" y="1346199"/>
                </a:lnTo>
                <a:close/>
              </a:path>
              <a:path extrusionOk="0" h="1473200" w="8835390">
                <a:moveTo>
                  <a:pt x="8732139" y="1333499"/>
                </a:moveTo>
                <a:lnTo>
                  <a:pt x="8670416" y="1333499"/>
                </a:lnTo>
                <a:lnTo>
                  <a:pt x="8659367" y="1346199"/>
                </a:lnTo>
                <a:lnTo>
                  <a:pt x="8638794" y="1346199"/>
                </a:lnTo>
                <a:lnTo>
                  <a:pt x="8626221" y="1358899"/>
                </a:lnTo>
                <a:lnTo>
                  <a:pt x="8710803" y="1358899"/>
                </a:lnTo>
                <a:lnTo>
                  <a:pt x="8721598" y="1346199"/>
                </a:lnTo>
                <a:lnTo>
                  <a:pt x="8732139" y="1333499"/>
                </a:lnTo>
                <a:close/>
              </a:path>
              <a:path extrusionOk="0" h="1473200" w="8835390">
                <a:moveTo>
                  <a:pt x="768857" y="1333499"/>
                </a:moveTo>
                <a:lnTo>
                  <a:pt x="569087" y="1333499"/>
                </a:lnTo>
                <a:lnTo>
                  <a:pt x="599058" y="1346199"/>
                </a:lnTo>
                <a:lnTo>
                  <a:pt x="841248" y="1346199"/>
                </a:lnTo>
                <a:lnTo>
                  <a:pt x="768857" y="1333499"/>
                </a:lnTo>
                <a:close/>
              </a:path>
              <a:path extrusionOk="0" h="1473200" w="8835390">
                <a:moveTo>
                  <a:pt x="734313" y="1320799"/>
                </a:moveTo>
                <a:lnTo>
                  <a:pt x="511810" y="1320799"/>
                </a:lnTo>
                <a:lnTo>
                  <a:pt x="539876" y="1333499"/>
                </a:lnTo>
                <a:lnTo>
                  <a:pt x="768985" y="1333499"/>
                </a:lnTo>
                <a:lnTo>
                  <a:pt x="734313" y="1320799"/>
                </a:lnTo>
                <a:close/>
              </a:path>
              <a:path extrusionOk="0" h="1473200" w="8835390">
                <a:moveTo>
                  <a:pt x="8795766" y="266700"/>
                </a:moveTo>
                <a:lnTo>
                  <a:pt x="8757792" y="266700"/>
                </a:lnTo>
                <a:lnTo>
                  <a:pt x="8760079" y="292100"/>
                </a:lnTo>
                <a:lnTo>
                  <a:pt x="8761349" y="330200"/>
                </a:lnTo>
                <a:lnTo>
                  <a:pt x="8761984" y="355600"/>
                </a:lnTo>
                <a:lnTo>
                  <a:pt x="8762491" y="419100"/>
                </a:lnTo>
                <a:lnTo>
                  <a:pt x="8763423" y="457200"/>
                </a:lnTo>
                <a:lnTo>
                  <a:pt x="8764016" y="482600"/>
                </a:lnTo>
                <a:lnTo>
                  <a:pt x="8765921" y="520700"/>
                </a:lnTo>
                <a:lnTo>
                  <a:pt x="8767317" y="533400"/>
                </a:lnTo>
                <a:lnTo>
                  <a:pt x="8768841" y="558800"/>
                </a:lnTo>
                <a:lnTo>
                  <a:pt x="8770620" y="584200"/>
                </a:lnTo>
                <a:lnTo>
                  <a:pt x="8772525" y="596900"/>
                </a:lnTo>
                <a:lnTo>
                  <a:pt x="8779002" y="673100"/>
                </a:lnTo>
                <a:lnTo>
                  <a:pt x="8785733" y="749300"/>
                </a:lnTo>
                <a:lnTo>
                  <a:pt x="8789797" y="800100"/>
                </a:lnTo>
                <a:lnTo>
                  <a:pt x="8793099" y="850900"/>
                </a:lnTo>
                <a:lnTo>
                  <a:pt x="8795512" y="914400"/>
                </a:lnTo>
                <a:lnTo>
                  <a:pt x="8796782" y="965200"/>
                </a:lnTo>
                <a:lnTo>
                  <a:pt x="8796401" y="1016000"/>
                </a:lnTo>
                <a:lnTo>
                  <a:pt x="8794241" y="1066800"/>
                </a:lnTo>
                <a:lnTo>
                  <a:pt x="8790051" y="1117600"/>
                </a:lnTo>
                <a:lnTo>
                  <a:pt x="8787003" y="1130300"/>
                </a:lnTo>
                <a:lnTo>
                  <a:pt x="8783447" y="1155700"/>
                </a:lnTo>
                <a:lnTo>
                  <a:pt x="8779129" y="1181100"/>
                </a:lnTo>
                <a:lnTo>
                  <a:pt x="8779383" y="1181100"/>
                </a:lnTo>
                <a:lnTo>
                  <a:pt x="8774303" y="1193800"/>
                </a:lnTo>
                <a:lnTo>
                  <a:pt x="8774557" y="1193800"/>
                </a:lnTo>
                <a:lnTo>
                  <a:pt x="8768588" y="1219200"/>
                </a:lnTo>
                <a:lnTo>
                  <a:pt x="8768969" y="1219200"/>
                </a:lnTo>
                <a:lnTo>
                  <a:pt x="8762365" y="1231900"/>
                </a:lnTo>
                <a:lnTo>
                  <a:pt x="8762873" y="1231900"/>
                </a:lnTo>
                <a:lnTo>
                  <a:pt x="8755380" y="1244600"/>
                </a:lnTo>
                <a:lnTo>
                  <a:pt x="8756141" y="1244600"/>
                </a:lnTo>
                <a:lnTo>
                  <a:pt x="8747760" y="1257300"/>
                </a:lnTo>
                <a:lnTo>
                  <a:pt x="8748395" y="1257300"/>
                </a:lnTo>
                <a:lnTo>
                  <a:pt x="8739632" y="1270000"/>
                </a:lnTo>
                <a:lnTo>
                  <a:pt x="8740013" y="1270000"/>
                </a:lnTo>
                <a:lnTo>
                  <a:pt x="8731123" y="1282700"/>
                </a:lnTo>
                <a:lnTo>
                  <a:pt x="8731631" y="1282700"/>
                </a:lnTo>
                <a:lnTo>
                  <a:pt x="8722741" y="1295400"/>
                </a:lnTo>
                <a:lnTo>
                  <a:pt x="8723376" y="1295400"/>
                </a:lnTo>
                <a:lnTo>
                  <a:pt x="8714232" y="1308099"/>
                </a:lnTo>
                <a:lnTo>
                  <a:pt x="8706612" y="1308099"/>
                </a:lnTo>
                <a:lnTo>
                  <a:pt x="8696960" y="1320799"/>
                </a:lnTo>
                <a:lnTo>
                  <a:pt x="8688832" y="1320799"/>
                </a:lnTo>
                <a:lnTo>
                  <a:pt x="8678672" y="1333499"/>
                </a:lnTo>
                <a:lnTo>
                  <a:pt x="8742299" y="1333499"/>
                </a:lnTo>
                <a:lnTo>
                  <a:pt x="8752205" y="1320799"/>
                </a:lnTo>
                <a:lnTo>
                  <a:pt x="8761730" y="1308099"/>
                </a:lnTo>
                <a:lnTo>
                  <a:pt x="8780526" y="1282700"/>
                </a:lnTo>
                <a:lnTo>
                  <a:pt x="8789670" y="1257300"/>
                </a:lnTo>
                <a:lnTo>
                  <a:pt x="8797671" y="1244600"/>
                </a:lnTo>
                <a:lnTo>
                  <a:pt x="8804783" y="1231900"/>
                </a:lnTo>
                <a:lnTo>
                  <a:pt x="8811006" y="1206500"/>
                </a:lnTo>
                <a:lnTo>
                  <a:pt x="8816340" y="1181100"/>
                </a:lnTo>
                <a:lnTo>
                  <a:pt x="8820912" y="1168400"/>
                </a:lnTo>
                <a:lnTo>
                  <a:pt x="8827897" y="1117600"/>
                </a:lnTo>
                <a:lnTo>
                  <a:pt x="8832215" y="1066800"/>
                </a:lnTo>
                <a:lnTo>
                  <a:pt x="8834501" y="1016000"/>
                </a:lnTo>
                <a:lnTo>
                  <a:pt x="8834882" y="965200"/>
                </a:lnTo>
                <a:lnTo>
                  <a:pt x="8833612" y="914400"/>
                </a:lnTo>
                <a:lnTo>
                  <a:pt x="8831199" y="850900"/>
                </a:lnTo>
                <a:lnTo>
                  <a:pt x="8827770" y="800100"/>
                </a:lnTo>
                <a:lnTo>
                  <a:pt x="8823706" y="749300"/>
                </a:lnTo>
                <a:lnTo>
                  <a:pt x="8819261" y="698500"/>
                </a:lnTo>
                <a:lnTo>
                  <a:pt x="8816975" y="673100"/>
                </a:lnTo>
                <a:lnTo>
                  <a:pt x="8810498" y="596900"/>
                </a:lnTo>
                <a:lnTo>
                  <a:pt x="8808592" y="571500"/>
                </a:lnTo>
                <a:lnTo>
                  <a:pt x="8806815" y="558800"/>
                </a:lnTo>
                <a:lnTo>
                  <a:pt x="8805291" y="533400"/>
                </a:lnTo>
                <a:lnTo>
                  <a:pt x="8802116" y="482600"/>
                </a:lnTo>
                <a:lnTo>
                  <a:pt x="8801100" y="444500"/>
                </a:lnTo>
                <a:lnTo>
                  <a:pt x="8800084" y="355600"/>
                </a:lnTo>
                <a:lnTo>
                  <a:pt x="8799449" y="317500"/>
                </a:lnTo>
                <a:lnTo>
                  <a:pt x="8798052" y="292100"/>
                </a:lnTo>
                <a:lnTo>
                  <a:pt x="8795766" y="266700"/>
                </a:lnTo>
                <a:close/>
              </a:path>
              <a:path extrusionOk="0" h="1473200" w="8835390">
                <a:moveTo>
                  <a:pt x="636524" y="1308099"/>
                </a:moveTo>
                <a:lnTo>
                  <a:pt x="458216" y="1308099"/>
                </a:lnTo>
                <a:lnTo>
                  <a:pt x="484631" y="1320799"/>
                </a:lnTo>
                <a:lnTo>
                  <a:pt x="668401" y="1320799"/>
                </a:lnTo>
                <a:lnTo>
                  <a:pt x="636524" y="1308099"/>
                </a:lnTo>
                <a:close/>
              </a:path>
              <a:path extrusionOk="0" h="1473200" w="8835390">
                <a:moveTo>
                  <a:pt x="576453" y="1295400"/>
                </a:moveTo>
                <a:lnTo>
                  <a:pt x="408178" y="1295400"/>
                </a:lnTo>
                <a:lnTo>
                  <a:pt x="432816" y="1308099"/>
                </a:lnTo>
                <a:lnTo>
                  <a:pt x="606298" y="1308099"/>
                </a:lnTo>
                <a:lnTo>
                  <a:pt x="576453" y="1295400"/>
                </a:lnTo>
                <a:close/>
              </a:path>
              <a:path extrusionOk="0" h="1473200" w="8835390">
                <a:moveTo>
                  <a:pt x="8714994" y="1295400"/>
                </a:moveTo>
                <a:lnTo>
                  <a:pt x="8705723" y="1308099"/>
                </a:lnTo>
                <a:lnTo>
                  <a:pt x="8714232" y="1308099"/>
                </a:lnTo>
                <a:lnTo>
                  <a:pt x="8714994" y="1295400"/>
                </a:lnTo>
                <a:close/>
              </a:path>
              <a:path extrusionOk="0" h="1473200" w="8835390">
                <a:moveTo>
                  <a:pt x="519938" y="1282700"/>
                </a:moveTo>
                <a:lnTo>
                  <a:pt x="361569" y="1282700"/>
                </a:lnTo>
                <a:lnTo>
                  <a:pt x="384429" y="1295400"/>
                </a:lnTo>
                <a:lnTo>
                  <a:pt x="547878" y="1295400"/>
                </a:lnTo>
                <a:lnTo>
                  <a:pt x="519938" y="1282700"/>
                </a:lnTo>
                <a:close/>
              </a:path>
              <a:path extrusionOk="0" h="1473200" w="8835390">
                <a:moveTo>
                  <a:pt x="418211" y="1257300"/>
                </a:moveTo>
                <a:lnTo>
                  <a:pt x="297688" y="1257300"/>
                </a:lnTo>
                <a:lnTo>
                  <a:pt x="318262" y="1270000"/>
                </a:lnTo>
                <a:lnTo>
                  <a:pt x="339470" y="1282700"/>
                </a:lnTo>
                <a:lnTo>
                  <a:pt x="493268" y="1282700"/>
                </a:lnTo>
                <a:lnTo>
                  <a:pt x="467232" y="1270000"/>
                </a:lnTo>
                <a:lnTo>
                  <a:pt x="442468" y="1270000"/>
                </a:lnTo>
                <a:lnTo>
                  <a:pt x="418211" y="1257300"/>
                </a:lnTo>
                <a:close/>
              </a:path>
              <a:path extrusionOk="0" h="1473200" w="8835390">
                <a:moveTo>
                  <a:pt x="372618" y="1244600"/>
                </a:moveTo>
                <a:lnTo>
                  <a:pt x="259080" y="1244600"/>
                </a:lnTo>
                <a:lnTo>
                  <a:pt x="278003" y="1257300"/>
                </a:lnTo>
                <a:lnTo>
                  <a:pt x="395224" y="1257300"/>
                </a:lnTo>
                <a:lnTo>
                  <a:pt x="372618" y="1244600"/>
                </a:lnTo>
                <a:close/>
              </a:path>
              <a:path extrusionOk="0" h="1473200" w="8835390">
                <a:moveTo>
                  <a:pt x="291719" y="1219200"/>
                </a:moveTo>
                <a:lnTo>
                  <a:pt x="206883" y="1219200"/>
                </a:lnTo>
                <a:lnTo>
                  <a:pt x="223519" y="1231900"/>
                </a:lnTo>
                <a:lnTo>
                  <a:pt x="240919" y="1244600"/>
                </a:lnTo>
                <a:lnTo>
                  <a:pt x="351281" y="1244600"/>
                </a:lnTo>
                <a:lnTo>
                  <a:pt x="330326" y="1231900"/>
                </a:lnTo>
                <a:lnTo>
                  <a:pt x="311023" y="1231900"/>
                </a:lnTo>
                <a:lnTo>
                  <a:pt x="291719" y="1219200"/>
                </a:lnTo>
                <a:close/>
              </a:path>
              <a:path extrusionOk="0" h="1473200" w="8835390">
                <a:moveTo>
                  <a:pt x="239649" y="1193800"/>
                </a:moveTo>
                <a:lnTo>
                  <a:pt x="161162" y="1193800"/>
                </a:lnTo>
                <a:lnTo>
                  <a:pt x="175768" y="1206500"/>
                </a:lnTo>
                <a:lnTo>
                  <a:pt x="191008" y="1219200"/>
                </a:lnTo>
                <a:lnTo>
                  <a:pt x="273812" y="1219200"/>
                </a:lnTo>
                <a:lnTo>
                  <a:pt x="256159" y="1206500"/>
                </a:lnTo>
                <a:lnTo>
                  <a:pt x="256667" y="1206500"/>
                </a:lnTo>
                <a:lnTo>
                  <a:pt x="239649" y="1193800"/>
                </a:lnTo>
                <a:close/>
              </a:path>
              <a:path extrusionOk="0" h="1473200" w="8835390">
                <a:moveTo>
                  <a:pt x="273431" y="1206500"/>
                </a:moveTo>
                <a:lnTo>
                  <a:pt x="273812" y="1219200"/>
                </a:lnTo>
                <a:lnTo>
                  <a:pt x="291973" y="1219200"/>
                </a:lnTo>
                <a:lnTo>
                  <a:pt x="273431" y="1206500"/>
                </a:lnTo>
                <a:close/>
              </a:path>
              <a:path extrusionOk="0" h="1473200" w="8835390">
                <a:moveTo>
                  <a:pt x="168147" y="1155700"/>
                </a:moveTo>
                <a:lnTo>
                  <a:pt x="109855" y="1155700"/>
                </a:lnTo>
                <a:lnTo>
                  <a:pt x="121665" y="1168400"/>
                </a:lnTo>
                <a:lnTo>
                  <a:pt x="134112" y="1181100"/>
                </a:lnTo>
                <a:lnTo>
                  <a:pt x="147319" y="1193800"/>
                </a:lnTo>
                <a:lnTo>
                  <a:pt x="224155" y="1193800"/>
                </a:lnTo>
                <a:lnTo>
                  <a:pt x="208787" y="1181100"/>
                </a:lnTo>
                <a:lnTo>
                  <a:pt x="209296" y="1181100"/>
                </a:lnTo>
                <a:lnTo>
                  <a:pt x="194437" y="1168400"/>
                </a:lnTo>
                <a:lnTo>
                  <a:pt x="181483" y="1168400"/>
                </a:lnTo>
                <a:lnTo>
                  <a:pt x="168147" y="1155700"/>
                </a:lnTo>
                <a:close/>
              </a:path>
              <a:path extrusionOk="0" h="1473200" w="8835390">
                <a:moveTo>
                  <a:pt x="105790" y="1104900"/>
                </a:moveTo>
                <a:lnTo>
                  <a:pt x="60325" y="1104900"/>
                </a:lnTo>
                <a:lnTo>
                  <a:pt x="68961" y="1117600"/>
                </a:lnTo>
                <a:lnTo>
                  <a:pt x="78231" y="1130300"/>
                </a:lnTo>
                <a:lnTo>
                  <a:pt x="88137" y="1143000"/>
                </a:lnTo>
                <a:lnTo>
                  <a:pt x="98552" y="1155700"/>
                </a:lnTo>
                <a:lnTo>
                  <a:pt x="156718" y="1155700"/>
                </a:lnTo>
                <a:lnTo>
                  <a:pt x="144780" y="1143000"/>
                </a:lnTo>
                <a:lnTo>
                  <a:pt x="145287" y="1143000"/>
                </a:lnTo>
                <a:lnTo>
                  <a:pt x="133984" y="1130300"/>
                </a:lnTo>
                <a:lnTo>
                  <a:pt x="124587" y="1130300"/>
                </a:lnTo>
                <a:lnTo>
                  <a:pt x="114681" y="1117600"/>
                </a:lnTo>
                <a:lnTo>
                  <a:pt x="115189" y="1117600"/>
                </a:lnTo>
                <a:lnTo>
                  <a:pt x="105790" y="1104900"/>
                </a:lnTo>
                <a:close/>
              </a:path>
              <a:path extrusionOk="0" h="1473200" w="8835390">
                <a:moveTo>
                  <a:pt x="123825" y="1117600"/>
                </a:moveTo>
                <a:lnTo>
                  <a:pt x="124587" y="1130300"/>
                </a:lnTo>
                <a:lnTo>
                  <a:pt x="134493" y="1130300"/>
                </a:lnTo>
                <a:lnTo>
                  <a:pt x="123825" y="1117600"/>
                </a:lnTo>
                <a:close/>
              </a:path>
              <a:path extrusionOk="0" h="1473200" w="8835390">
                <a:moveTo>
                  <a:pt x="255398" y="451828"/>
                </a:moveTo>
                <a:lnTo>
                  <a:pt x="209803" y="482600"/>
                </a:lnTo>
                <a:lnTo>
                  <a:pt x="178308" y="508000"/>
                </a:lnTo>
                <a:lnTo>
                  <a:pt x="149097" y="533400"/>
                </a:lnTo>
                <a:lnTo>
                  <a:pt x="108965" y="584200"/>
                </a:lnTo>
                <a:lnTo>
                  <a:pt x="96900" y="596900"/>
                </a:lnTo>
                <a:lnTo>
                  <a:pt x="85471" y="609600"/>
                </a:lnTo>
                <a:lnTo>
                  <a:pt x="74549" y="622300"/>
                </a:lnTo>
                <a:lnTo>
                  <a:pt x="64515" y="647700"/>
                </a:lnTo>
                <a:lnTo>
                  <a:pt x="54864" y="660400"/>
                </a:lnTo>
                <a:lnTo>
                  <a:pt x="46100" y="673100"/>
                </a:lnTo>
                <a:lnTo>
                  <a:pt x="37972" y="698500"/>
                </a:lnTo>
                <a:lnTo>
                  <a:pt x="30734" y="711200"/>
                </a:lnTo>
                <a:lnTo>
                  <a:pt x="24256" y="736600"/>
                </a:lnTo>
                <a:lnTo>
                  <a:pt x="18415" y="749300"/>
                </a:lnTo>
                <a:lnTo>
                  <a:pt x="13462" y="774700"/>
                </a:lnTo>
                <a:lnTo>
                  <a:pt x="5715" y="825500"/>
                </a:lnTo>
                <a:lnTo>
                  <a:pt x="1396" y="876300"/>
                </a:lnTo>
                <a:lnTo>
                  <a:pt x="0" y="927100"/>
                </a:lnTo>
                <a:lnTo>
                  <a:pt x="1396" y="952500"/>
                </a:lnTo>
                <a:lnTo>
                  <a:pt x="9525" y="1003300"/>
                </a:lnTo>
                <a:lnTo>
                  <a:pt x="26289" y="1054100"/>
                </a:lnTo>
                <a:lnTo>
                  <a:pt x="44831" y="1092200"/>
                </a:lnTo>
                <a:lnTo>
                  <a:pt x="52196" y="1104900"/>
                </a:lnTo>
                <a:lnTo>
                  <a:pt x="106425" y="1104900"/>
                </a:lnTo>
                <a:lnTo>
                  <a:pt x="97790" y="1092200"/>
                </a:lnTo>
                <a:lnTo>
                  <a:pt x="90678" y="1092200"/>
                </a:lnTo>
                <a:lnTo>
                  <a:pt x="83184" y="1079500"/>
                </a:lnTo>
                <a:lnTo>
                  <a:pt x="83819" y="1079500"/>
                </a:lnTo>
                <a:lnTo>
                  <a:pt x="76962" y="1066800"/>
                </a:lnTo>
                <a:lnTo>
                  <a:pt x="77343" y="1066800"/>
                </a:lnTo>
                <a:lnTo>
                  <a:pt x="70993" y="1054100"/>
                </a:lnTo>
                <a:lnTo>
                  <a:pt x="71628" y="1054100"/>
                </a:lnTo>
                <a:lnTo>
                  <a:pt x="60706" y="1041400"/>
                </a:lnTo>
                <a:lnTo>
                  <a:pt x="61468" y="1041400"/>
                </a:lnTo>
                <a:lnTo>
                  <a:pt x="52705" y="1016000"/>
                </a:lnTo>
                <a:lnTo>
                  <a:pt x="53212" y="1016000"/>
                </a:lnTo>
                <a:lnTo>
                  <a:pt x="46355" y="990600"/>
                </a:lnTo>
                <a:lnTo>
                  <a:pt x="46736" y="990600"/>
                </a:lnTo>
                <a:lnTo>
                  <a:pt x="42037" y="977900"/>
                </a:lnTo>
                <a:lnTo>
                  <a:pt x="42164" y="977900"/>
                </a:lnTo>
                <a:lnTo>
                  <a:pt x="39243" y="952500"/>
                </a:lnTo>
                <a:lnTo>
                  <a:pt x="38100" y="927100"/>
                </a:lnTo>
                <a:lnTo>
                  <a:pt x="38481" y="901700"/>
                </a:lnTo>
                <a:lnTo>
                  <a:pt x="39496" y="876300"/>
                </a:lnTo>
                <a:lnTo>
                  <a:pt x="41147" y="850900"/>
                </a:lnTo>
                <a:lnTo>
                  <a:pt x="43561" y="825500"/>
                </a:lnTo>
                <a:lnTo>
                  <a:pt x="43434" y="825500"/>
                </a:lnTo>
                <a:lnTo>
                  <a:pt x="46862" y="800100"/>
                </a:lnTo>
                <a:lnTo>
                  <a:pt x="50800" y="787400"/>
                </a:lnTo>
                <a:lnTo>
                  <a:pt x="50672" y="787400"/>
                </a:lnTo>
                <a:lnTo>
                  <a:pt x="55371" y="762000"/>
                </a:lnTo>
                <a:lnTo>
                  <a:pt x="55118" y="762000"/>
                </a:lnTo>
                <a:lnTo>
                  <a:pt x="60833" y="749300"/>
                </a:lnTo>
                <a:lnTo>
                  <a:pt x="60578" y="749300"/>
                </a:lnTo>
                <a:lnTo>
                  <a:pt x="66802" y="723900"/>
                </a:lnTo>
                <a:lnTo>
                  <a:pt x="66547" y="723900"/>
                </a:lnTo>
                <a:lnTo>
                  <a:pt x="73533" y="711200"/>
                </a:lnTo>
                <a:lnTo>
                  <a:pt x="73152" y="711200"/>
                </a:lnTo>
                <a:lnTo>
                  <a:pt x="80899" y="685800"/>
                </a:lnTo>
                <a:lnTo>
                  <a:pt x="84709" y="685800"/>
                </a:lnTo>
                <a:lnTo>
                  <a:pt x="88900" y="673100"/>
                </a:lnTo>
                <a:lnTo>
                  <a:pt x="88518" y="673100"/>
                </a:lnTo>
                <a:lnTo>
                  <a:pt x="97662" y="660400"/>
                </a:lnTo>
                <a:lnTo>
                  <a:pt x="97155" y="660400"/>
                </a:lnTo>
                <a:lnTo>
                  <a:pt x="106934" y="647700"/>
                </a:lnTo>
                <a:lnTo>
                  <a:pt x="106425" y="647700"/>
                </a:lnTo>
                <a:lnTo>
                  <a:pt x="116840" y="635000"/>
                </a:lnTo>
                <a:lnTo>
                  <a:pt x="116331" y="635000"/>
                </a:lnTo>
                <a:lnTo>
                  <a:pt x="127253" y="622300"/>
                </a:lnTo>
                <a:lnTo>
                  <a:pt x="126746" y="622300"/>
                </a:lnTo>
                <a:lnTo>
                  <a:pt x="138430" y="596900"/>
                </a:lnTo>
                <a:lnTo>
                  <a:pt x="137922" y="596900"/>
                </a:lnTo>
                <a:lnTo>
                  <a:pt x="150240" y="584200"/>
                </a:lnTo>
                <a:lnTo>
                  <a:pt x="149733" y="584200"/>
                </a:lnTo>
                <a:lnTo>
                  <a:pt x="162559" y="571500"/>
                </a:lnTo>
                <a:lnTo>
                  <a:pt x="161925" y="571500"/>
                </a:lnTo>
                <a:lnTo>
                  <a:pt x="175387" y="558800"/>
                </a:lnTo>
                <a:lnTo>
                  <a:pt x="174752" y="558800"/>
                </a:lnTo>
                <a:lnTo>
                  <a:pt x="203200" y="533400"/>
                </a:lnTo>
                <a:lnTo>
                  <a:pt x="202437" y="533400"/>
                </a:lnTo>
                <a:lnTo>
                  <a:pt x="233044" y="520700"/>
                </a:lnTo>
                <a:lnTo>
                  <a:pt x="232409" y="520700"/>
                </a:lnTo>
                <a:lnTo>
                  <a:pt x="265049" y="495300"/>
                </a:lnTo>
                <a:lnTo>
                  <a:pt x="264159" y="495300"/>
                </a:lnTo>
                <a:lnTo>
                  <a:pt x="275302" y="485351"/>
                </a:lnTo>
                <a:lnTo>
                  <a:pt x="255398" y="451828"/>
                </a:lnTo>
                <a:close/>
              </a:path>
              <a:path extrusionOk="0" h="1473200" w="8835390">
                <a:moveTo>
                  <a:pt x="84709" y="685800"/>
                </a:moveTo>
                <a:lnTo>
                  <a:pt x="80899" y="685800"/>
                </a:lnTo>
                <a:lnTo>
                  <a:pt x="80518" y="698500"/>
                </a:lnTo>
                <a:lnTo>
                  <a:pt x="84709" y="685800"/>
                </a:lnTo>
                <a:close/>
              </a:path>
              <a:path extrusionOk="0" h="1473200" w="8835390">
                <a:moveTo>
                  <a:pt x="340825" y="444500"/>
                </a:moveTo>
                <a:lnTo>
                  <a:pt x="272034" y="444500"/>
                </a:lnTo>
                <a:lnTo>
                  <a:pt x="292607" y="469900"/>
                </a:lnTo>
                <a:lnTo>
                  <a:pt x="275302" y="485351"/>
                </a:lnTo>
                <a:lnTo>
                  <a:pt x="296291" y="520700"/>
                </a:lnTo>
                <a:lnTo>
                  <a:pt x="340825" y="444500"/>
                </a:lnTo>
                <a:close/>
              </a:path>
              <a:path extrusionOk="0" h="1473200" w="8835390">
                <a:moveTo>
                  <a:pt x="272034" y="444500"/>
                </a:moveTo>
                <a:lnTo>
                  <a:pt x="255398" y="451828"/>
                </a:lnTo>
                <a:lnTo>
                  <a:pt x="275302" y="485351"/>
                </a:lnTo>
                <a:lnTo>
                  <a:pt x="292607" y="469900"/>
                </a:lnTo>
                <a:lnTo>
                  <a:pt x="272034" y="444500"/>
                </a:lnTo>
                <a:close/>
              </a:path>
              <a:path extrusionOk="0" h="1473200" w="8835390">
                <a:moveTo>
                  <a:pt x="363093" y="406400"/>
                </a:moveTo>
                <a:lnTo>
                  <a:pt x="235965" y="419100"/>
                </a:lnTo>
                <a:lnTo>
                  <a:pt x="255398" y="451828"/>
                </a:lnTo>
                <a:lnTo>
                  <a:pt x="272034" y="444500"/>
                </a:lnTo>
                <a:lnTo>
                  <a:pt x="340825" y="444500"/>
                </a:lnTo>
                <a:lnTo>
                  <a:pt x="363093" y="406400"/>
                </a:lnTo>
                <a:close/>
              </a:path>
              <a:path extrusionOk="0" h="1473200" w="8835390">
                <a:moveTo>
                  <a:pt x="8763254" y="152400"/>
                </a:moveTo>
                <a:lnTo>
                  <a:pt x="8711691" y="152400"/>
                </a:lnTo>
                <a:lnTo>
                  <a:pt x="8719185" y="165100"/>
                </a:lnTo>
                <a:lnTo>
                  <a:pt x="8724519" y="165100"/>
                </a:lnTo>
                <a:lnTo>
                  <a:pt x="8730615" y="177800"/>
                </a:lnTo>
                <a:lnTo>
                  <a:pt x="8729980" y="177800"/>
                </a:lnTo>
                <a:lnTo>
                  <a:pt x="8735441" y="190500"/>
                </a:lnTo>
                <a:lnTo>
                  <a:pt x="8739251" y="190500"/>
                </a:lnTo>
                <a:lnTo>
                  <a:pt x="8743441" y="203200"/>
                </a:lnTo>
                <a:lnTo>
                  <a:pt x="8743061" y="203200"/>
                </a:lnTo>
                <a:lnTo>
                  <a:pt x="8750046" y="228600"/>
                </a:lnTo>
                <a:lnTo>
                  <a:pt x="8749538" y="228600"/>
                </a:lnTo>
                <a:lnTo>
                  <a:pt x="8754617" y="254000"/>
                </a:lnTo>
                <a:lnTo>
                  <a:pt x="8754364" y="254000"/>
                </a:lnTo>
                <a:lnTo>
                  <a:pt x="8757920" y="279400"/>
                </a:lnTo>
                <a:lnTo>
                  <a:pt x="8757792" y="266700"/>
                </a:lnTo>
                <a:lnTo>
                  <a:pt x="8795766" y="266700"/>
                </a:lnTo>
                <a:lnTo>
                  <a:pt x="8792083" y="241300"/>
                </a:lnTo>
                <a:lnTo>
                  <a:pt x="8786622" y="215900"/>
                </a:lnTo>
                <a:lnTo>
                  <a:pt x="8779256" y="190500"/>
                </a:lnTo>
                <a:lnTo>
                  <a:pt x="8774557" y="177800"/>
                </a:lnTo>
                <a:lnTo>
                  <a:pt x="8769223" y="165100"/>
                </a:lnTo>
                <a:lnTo>
                  <a:pt x="8763254" y="152400"/>
                </a:lnTo>
                <a:close/>
              </a:path>
              <a:path extrusionOk="0" h="1473200" w="8835390">
                <a:moveTo>
                  <a:pt x="8721979" y="101600"/>
                </a:moveTo>
                <a:lnTo>
                  <a:pt x="8655304" y="101600"/>
                </a:lnTo>
                <a:lnTo>
                  <a:pt x="8667623" y="114300"/>
                </a:lnTo>
                <a:lnTo>
                  <a:pt x="8677275" y="114300"/>
                </a:lnTo>
                <a:lnTo>
                  <a:pt x="8688070" y="127000"/>
                </a:lnTo>
                <a:lnTo>
                  <a:pt x="8687181" y="127000"/>
                </a:lnTo>
                <a:lnTo>
                  <a:pt x="8696960" y="139700"/>
                </a:lnTo>
                <a:lnTo>
                  <a:pt x="8704326" y="139700"/>
                </a:lnTo>
                <a:lnTo>
                  <a:pt x="8712454" y="152400"/>
                </a:lnTo>
                <a:lnTo>
                  <a:pt x="8756523" y="152400"/>
                </a:lnTo>
                <a:lnTo>
                  <a:pt x="8749157" y="139700"/>
                </a:lnTo>
                <a:lnTo>
                  <a:pt x="8740902" y="127000"/>
                </a:lnTo>
                <a:lnTo>
                  <a:pt x="8731885" y="114300"/>
                </a:lnTo>
                <a:lnTo>
                  <a:pt x="8721979" y="101600"/>
                </a:lnTo>
                <a:close/>
              </a:path>
              <a:path extrusionOk="0" h="1473200" w="8835390">
                <a:moveTo>
                  <a:pt x="8677275" y="114300"/>
                </a:moveTo>
                <a:lnTo>
                  <a:pt x="8666607" y="114300"/>
                </a:lnTo>
                <a:lnTo>
                  <a:pt x="8678164" y="127000"/>
                </a:lnTo>
                <a:lnTo>
                  <a:pt x="8677275" y="114300"/>
                </a:lnTo>
                <a:close/>
              </a:path>
              <a:path extrusionOk="0" h="1473200" w="8835390">
                <a:moveTo>
                  <a:pt x="8687181" y="76200"/>
                </a:moveTo>
                <a:lnTo>
                  <a:pt x="8587232" y="76200"/>
                </a:lnTo>
                <a:lnTo>
                  <a:pt x="8602853" y="88900"/>
                </a:lnTo>
                <a:lnTo>
                  <a:pt x="8630158" y="88900"/>
                </a:lnTo>
                <a:lnTo>
                  <a:pt x="8643874" y="101600"/>
                </a:lnTo>
                <a:lnTo>
                  <a:pt x="8711311" y="101600"/>
                </a:lnTo>
                <a:lnTo>
                  <a:pt x="8699627" y="88900"/>
                </a:lnTo>
                <a:lnTo>
                  <a:pt x="8687181" y="76200"/>
                </a:lnTo>
                <a:close/>
              </a:path>
              <a:path extrusionOk="0" h="1473200" w="8835390">
                <a:moveTo>
                  <a:pt x="8660130" y="63500"/>
                </a:moveTo>
                <a:lnTo>
                  <a:pt x="8538337" y="63500"/>
                </a:lnTo>
                <a:lnTo>
                  <a:pt x="8555736" y="76200"/>
                </a:lnTo>
                <a:lnTo>
                  <a:pt x="8673973" y="76200"/>
                </a:lnTo>
                <a:lnTo>
                  <a:pt x="8660130" y="63500"/>
                </a:lnTo>
                <a:close/>
              </a:path>
              <a:path extrusionOk="0" h="1473200" w="8835390">
                <a:moveTo>
                  <a:pt x="8630539" y="50800"/>
                </a:moveTo>
                <a:lnTo>
                  <a:pt x="8465312" y="50800"/>
                </a:lnTo>
                <a:lnTo>
                  <a:pt x="8503412" y="63500"/>
                </a:lnTo>
                <a:lnTo>
                  <a:pt x="8645652" y="63500"/>
                </a:lnTo>
                <a:lnTo>
                  <a:pt x="8630539" y="50800"/>
                </a:lnTo>
                <a:close/>
              </a:path>
              <a:path extrusionOk="0" h="1473200" w="8835390">
                <a:moveTo>
                  <a:pt x="8598789" y="38100"/>
                </a:moveTo>
                <a:lnTo>
                  <a:pt x="8342757" y="38100"/>
                </a:lnTo>
                <a:lnTo>
                  <a:pt x="8385429" y="50800"/>
                </a:lnTo>
                <a:lnTo>
                  <a:pt x="8614917" y="50800"/>
                </a:lnTo>
                <a:lnTo>
                  <a:pt x="8598789" y="38100"/>
                </a:lnTo>
                <a:close/>
              </a:path>
              <a:path extrusionOk="0" h="1473200" w="8835390">
                <a:moveTo>
                  <a:pt x="8345170" y="0"/>
                </a:moveTo>
                <a:lnTo>
                  <a:pt x="8070214" y="0"/>
                </a:lnTo>
                <a:lnTo>
                  <a:pt x="8069707" y="38100"/>
                </a:lnTo>
                <a:lnTo>
                  <a:pt x="8564626" y="38100"/>
                </a:lnTo>
                <a:lnTo>
                  <a:pt x="8546591" y="25400"/>
                </a:lnTo>
                <a:lnTo>
                  <a:pt x="8509635" y="25400"/>
                </a:lnTo>
                <a:lnTo>
                  <a:pt x="8470900" y="12700"/>
                </a:lnTo>
                <a:lnTo>
                  <a:pt x="8388350" y="12700"/>
                </a:lnTo>
                <a:lnTo>
                  <a:pt x="834517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9" name="Google Shape;339;p40"/>
          <p:cNvSpPr/>
          <p:nvPr/>
        </p:nvSpPr>
        <p:spPr>
          <a:xfrm>
            <a:off x="5189791" y="1581912"/>
            <a:ext cx="160875" cy="8572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0" name="Google Shape;340;p40"/>
          <p:cNvSpPr/>
          <p:nvPr/>
        </p:nvSpPr>
        <p:spPr>
          <a:xfrm>
            <a:off x="5394960" y="1580769"/>
            <a:ext cx="100500" cy="870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1" name="Google Shape;341;p40"/>
          <p:cNvSpPr/>
          <p:nvPr/>
        </p:nvSpPr>
        <p:spPr>
          <a:xfrm>
            <a:off x="5540692" y="1581912"/>
            <a:ext cx="210978" cy="85725"/>
          </a:xfrm>
          <a:custGeom>
            <a:rect b="b" l="l" r="r" t="t"/>
            <a:pathLst>
              <a:path extrusionOk="0" h="114300" w="281304">
                <a:moveTo>
                  <a:pt x="166496" y="0"/>
                </a:moveTo>
                <a:lnTo>
                  <a:pt x="166496" y="114300"/>
                </a:lnTo>
                <a:lnTo>
                  <a:pt x="242696" y="76200"/>
                </a:lnTo>
                <a:lnTo>
                  <a:pt x="185546" y="76200"/>
                </a:lnTo>
                <a:lnTo>
                  <a:pt x="185546" y="38100"/>
                </a:lnTo>
                <a:lnTo>
                  <a:pt x="242696" y="38100"/>
                </a:lnTo>
                <a:lnTo>
                  <a:pt x="166496" y="0"/>
                </a:lnTo>
                <a:close/>
              </a:path>
              <a:path extrusionOk="0" h="114300" w="281304">
                <a:moveTo>
                  <a:pt x="166496" y="38100"/>
                </a:moveTo>
                <a:lnTo>
                  <a:pt x="0" y="38100"/>
                </a:lnTo>
                <a:lnTo>
                  <a:pt x="0" y="76200"/>
                </a:lnTo>
                <a:lnTo>
                  <a:pt x="166496" y="76200"/>
                </a:lnTo>
                <a:lnTo>
                  <a:pt x="166496" y="38100"/>
                </a:lnTo>
                <a:close/>
              </a:path>
              <a:path extrusionOk="0" h="114300" w="281304">
                <a:moveTo>
                  <a:pt x="242696" y="38100"/>
                </a:moveTo>
                <a:lnTo>
                  <a:pt x="185546" y="38100"/>
                </a:lnTo>
                <a:lnTo>
                  <a:pt x="185546" y="76200"/>
                </a:lnTo>
                <a:lnTo>
                  <a:pt x="242696" y="76200"/>
                </a:lnTo>
                <a:lnTo>
                  <a:pt x="280796" y="57150"/>
                </a:lnTo>
                <a:lnTo>
                  <a:pt x="242696"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342" name="Google Shape;342;p40"/>
          <p:cNvGrpSpPr/>
          <p:nvPr/>
        </p:nvGrpSpPr>
        <p:grpSpPr>
          <a:xfrm>
            <a:off x="2165984" y="3067811"/>
            <a:ext cx="4452075" cy="550164"/>
            <a:chOff x="2887979" y="4090415"/>
            <a:chExt cx="5936100" cy="733552"/>
          </a:xfrm>
        </p:grpSpPr>
        <p:sp>
          <p:nvSpPr>
            <p:cNvPr id="343" name="Google Shape;343;p40"/>
            <p:cNvSpPr/>
            <p:nvPr/>
          </p:nvSpPr>
          <p:spPr>
            <a:xfrm>
              <a:off x="2887979" y="4090415"/>
              <a:ext cx="5936100" cy="732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4" name="Google Shape;344;p40"/>
            <p:cNvSpPr/>
            <p:nvPr/>
          </p:nvSpPr>
          <p:spPr>
            <a:xfrm>
              <a:off x="2887979" y="4696967"/>
              <a:ext cx="2281554" cy="127000"/>
            </a:xfrm>
            <a:custGeom>
              <a:rect b="b" l="l" r="r" t="t"/>
              <a:pathLst>
                <a:path extrusionOk="0" h="127000" w="2281554">
                  <a:moveTo>
                    <a:pt x="2281428" y="0"/>
                  </a:moveTo>
                  <a:lnTo>
                    <a:pt x="2280602" y="24616"/>
                  </a:lnTo>
                  <a:lnTo>
                    <a:pt x="2278348" y="44719"/>
                  </a:lnTo>
                  <a:lnTo>
                    <a:pt x="2274998" y="58275"/>
                  </a:lnTo>
                  <a:lnTo>
                    <a:pt x="2270886" y="63245"/>
                  </a:lnTo>
                  <a:lnTo>
                    <a:pt x="1151255" y="63245"/>
                  </a:lnTo>
                  <a:lnTo>
                    <a:pt x="1147143" y="68216"/>
                  </a:lnTo>
                  <a:lnTo>
                    <a:pt x="1143793" y="81772"/>
                  </a:lnTo>
                  <a:lnTo>
                    <a:pt x="1141539" y="101875"/>
                  </a:lnTo>
                  <a:lnTo>
                    <a:pt x="1140714" y="126491"/>
                  </a:lnTo>
                  <a:lnTo>
                    <a:pt x="1139888" y="101875"/>
                  </a:lnTo>
                  <a:lnTo>
                    <a:pt x="1137634" y="81772"/>
                  </a:lnTo>
                  <a:lnTo>
                    <a:pt x="1134284" y="68216"/>
                  </a:lnTo>
                  <a:lnTo>
                    <a:pt x="1130172" y="63245"/>
                  </a:lnTo>
                  <a:lnTo>
                    <a:pt x="10540" y="63245"/>
                  </a:lnTo>
                  <a:lnTo>
                    <a:pt x="6429" y="58275"/>
                  </a:lnTo>
                  <a:lnTo>
                    <a:pt x="3079" y="44719"/>
                  </a:lnTo>
                  <a:lnTo>
                    <a:pt x="825" y="24616"/>
                  </a:lnTo>
                  <a:lnTo>
                    <a:pt x="0"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345" name="Google Shape;345;p40"/>
          <p:cNvSpPr/>
          <p:nvPr/>
        </p:nvSpPr>
        <p:spPr>
          <a:xfrm>
            <a:off x="2854071" y="3697605"/>
            <a:ext cx="420600" cy="189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nvGrpSpPr>
          <p:cNvPr id="346" name="Google Shape;346;p40"/>
          <p:cNvGrpSpPr/>
          <p:nvPr/>
        </p:nvGrpSpPr>
        <p:grpSpPr>
          <a:xfrm>
            <a:off x="2080450" y="979550"/>
            <a:ext cx="2942485" cy="511407"/>
            <a:chOff x="2773933" y="1306067"/>
            <a:chExt cx="3923314" cy="681876"/>
          </a:xfrm>
        </p:grpSpPr>
        <p:sp>
          <p:nvSpPr>
            <p:cNvPr id="347" name="Google Shape;347;p40"/>
            <p:cNvSpPr/>
            <p:nvPr/>
          </p:nvSpPr>
          <p:spPr>
            <a:xfrm>
              <a:off x="4491435" y="1306067"/>
              <a:ext cx="100500" cy="1815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8" name="Google Shape;348;p40"/>
            <p:cNvSpPr/>
            <p:nvPr/>
          </p:nvSpPr>
          <p:spPr>
            <a:xfrm>
              <a:off x="4668647" y="1380743"/>
              <a:ext cx="2028600" cy="6072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9" name="Google Shape;349;p40"/>
            <p:cNvSpPr/>
            <p:nvPr/>
          </p:nvSpPr>
          <p:spPr>
            <a:xfrm>
              <a:off x="2773933" y="1386839"/>
              <a:ext cx="1626000" cy="5463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350" name="Google Shape;350;p40"/>
          <p:cNvSpPr/>
          <p:nvPr/>
        </p:nvSpPr>
        <p:spPr>
          <a:xfrm>
            <a:off x="3020949" y="4139946"/>
            <a:ext cx="2978700" cy="5670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cxnSp>
        <p:nvCxnSpPr>
          <p:cNvPr id="351" name="Google Shape;351;p40"/>
          <p:cNvCxnSpPr>
            <a:stCxn id="350" idx="3"/>
            <a:endCxn id="352" idx="1"/>
          </p:cNvCxnSpPr>
          <p:nvPr/>
        </p:nvCxnSpPr>
        <p:spPr>
          <a:xfrm>
            <a:off x="5999649" y="4423446"/>
            <a:ext cx="780600" cy="0"/>
          </a:xfrm>
          <a:prstGeom prst="straightConnector1">
            <a:avLst/>
          </a:prstGeom>
          <a:noFill/>
          <a:ln cap="flat" cmpd="sng" w="9525">
            <a:solidFill>
              <a:schemeClr val="dk2"/>
            </a:solidFill>
            <a:prstDash val="solid"/>
            <a:round/>
            <a:headEnd len="med" w="med" type="none"/>
            <a:tailEnd len="med" w="med" type="triangle"/>
          </a:ln>
        </p:spPr>
      </p:cxnSp>
      <p:pic>
        <p:nvPicPr>
          <p:cNvPr id="353" name="Google Shape;353;p4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6">
            <a:alphaModFix/>
          </a:blip>
          <a:stretch>
            <a:fillRect/>
          </a:stretch>
        </p:blipFill>
        <p:spPr>
          <a:xfrm>
            <a:off x="6780250" y="4101188"/>
            <a:ext cx="1473200" cy="644525"/>
          </a:xfrm>
          <a:prstGeom prst="rect">
            <a:avLst/>
          </a:prstGeom>
          <a:noFill/>
          <a:ln>
            <a:noFill/>
          </a:ln>
        </p:spPr>
      </p:pic>
      <p:sp>
        <p:nvSpPr>
          <p:cNvPr id="354" name="Google Shape;354;p40"/>
          <p:cNvSpPr/>
          <p:nvPr/>
        </p:nvSpPr>
        <p:spPr>
          <a:xfrm>
            <a:off x="4131325" y="3051125"/>
            <a:ext cx="2537100" cy="5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0"/>
          <p:cNvCxnSpPr>
            <a:stCxn id="356" idx="1"/>
            <a:endCxn id="354" idx="3"/>
          </p:cNvCxnSpPr>
          <p:nvPr/>
        </p:nvCxnSpPr>
        <p:spPr>
          <a:xfrm flipH="1">
            <a:off x="6668525" y="3311399"/>
            <a:ext cx="633600" cy="23100"/>
          </a:xfrm>
          <a:prstGeom prst="straightConnector1">
            <a:avLst/>
          </a:prstGeom>
          <a:noFill/>
          <a:ln cap="flat" cmpd="sng" w="9525">
            <a:solidFill>
              <a:srgbClr val="000000"/>
            </a:solidFill>
            <a:prstDash val="solid"/>
            <a:round/>
            <a:headEnd len="med" w="med" type="none"/>
            <a:tailEnd len="med" w="med" type="triangle"/>
          </a:ln>
        </p:spPr>
      </p:cxnSp>
      <p:sp>
        <p:nvSpPr>
          <p:cNvPr id="356" name="Google Shape;356;p40"/>
          <p:cNvSpPr txBox="1"/>
          <p:nvPr/>
        </p:nvSpPr>
        <p:spPr>
          <a:xfrm>
            <a:off x="7302125" y="3067799"/>
            <a:ext cx="15972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Hard to estimate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62" name="Google Shape;36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How do we know that certain state is more valuable than the other?</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How do we know that certain action in some state is the best</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We found a way to solve 1 and 2. How do we solve MDP?</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1000"/>
                                        <p:tgtEl>
                                          <p:spTgt spid="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1000"/>
                                        <p:tgtEl>
                                          <p:spTgt spid="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1000"/>
                                        <p:tgtEl>
                                          <p:spTgt spid="3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2"/>
          <p:cNvSpPr txBox="1"/>
          <p:nvPr/>
        </p:nvSpPr>
        <p:spPr>
          <a:xfrm>
            <a:off x="1592250" y="1513050"/>
            <a:ext cx="5959500" cy="21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Break</a:t>
            </a:r>
            <a:endParaRPr sz="7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3"/>
          <p:cNvSpPr txBox="1"/>
          <p:nvPr>
            <p:ph idx="1" type="body"/>
          </p:nvPr>
        </p:nvSpPr>
        <p:spPr>
          <a:xfrm>
            <a:off x="311700" y="820538"/>
            <a:ext cx="8520600" cy="10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a:t>
            </a:r>
            <a:r>
              <a:rPr b="1" lang="en">
                <a:solidFill>
                  <a:srgbClr val="000000"/>
                </a:solidFill>
              </a:rPr>
              <a:t>state-value </a:t>
            </a:r>
            <a:r>
              <a:rPr lang="en">
                <a:solidFill>
                  <a:srgbClr val="000000"/>
                </a:solidFill>
              </a:rPr>
              <a:t>function             of an MDP is the expected return</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starting from state s, and then following policy</a:t>
            </a:r>
            <a:endParaRPr>
              <a:solidFill>
                <a:srgbClr val="000000"/>
              </a:solidFill>
            </a:endParaRPr>
          </a:p>
          <a:p>
            <a:pPr indent="0" lvl="0" marL="0" rtl="0" algn="l">
              <a:spcBef>
                <a:spcPts val="1600"/>
              </a:spcBef>
              <a:spcAft>
                <a:spcPts val="1600"/>
              </a:spcAft>
              <a:buNone/>
            </a:pPr>
            <a:r>
              <a:t/>
            </a:r>
            <a:endParaRPr/>
          </a:p>
        </p:txBody>
      </p:sp>
      <p:pic>
        <p:nvPicPr>
          <p:cNvPr id="373" name="Google Shape;373;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613075" y="2054488"/>
            <a:ext cx="3171825" cy="333375"/>
          </a:xfrm>
          <a:prstGeom prst="rect">
            <a:avLst/>
          </a:prstGeom>
          <a:noFill/>
          <a:ln>
            <a:noFill/>
          </a:ln>
        </p:spPr>
      </p:pic>
      <p:pic>
        <p:nvPicPr>
          <p:cNvPr id="374" name="Google Shape;374;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5133150" y="1496163"/>
            <a:ext cx="180975" cy="142875"/>
          </a:xfrm>
          <a:prstGeom prst="rect">
            <a:avLst/>
          </a:prstGeom>
          <a:noFill/>
          <a:ln>
            <a:noFill/>
          </a:ln>
        </p:spPr>
      </p:pic>
      <p:pic>
        <p:nvPicPr>
          <p:cNvPr id="375" name="Google Shape;375;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964225" y="917788"/>
            <a:ext cx="752475" cy="323850"/>
          </a:xfrm>
          <a:prstGeom prst="rect">
            <a:avLst/>
          </a:prstGeom>
          <a:noFill/>
          <a:ln>
            <a:noFill/>
          </a:ln>
        </p:spPr>
      </p:pic>
      <p:sp>
        <p:nvSpPr>
          <p:cNvPr id="376" name="Google Shape;376;p43"/>
          <p:cNvSpPr txBox="1"/>
          <p:nvPr>
            <p:ph idx="1" type="body"/>
          </p:nvPr>
        </p:nvSpPr>
        <p:spPr>
          <a:xfrm>
            <a:off x="311700" y="2694263"/>
            <a:ext cx="85206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a:t>
            </a:r>
            <a:r>
              <a:rPr b="1" lang="en">
                <a:solidFill>
                  <a:srgbClr val="000000"/>
                </a:solidFill>
              </a:rPr>
              <a:t>action-value </a:t>
            </a:r>
            <a:r>
              <a:rPr lang="en">
                <a:solidFill>
                  <a:srgbClr val="000000"/>
                </a:solidFill>
              </a:rPr>
              <a:t>function                   is the expected return</a:t>
            </a:r>
            <a:endParaRPr>
              <a:solidFill>
                <a:srgbClr val="000000"/>
              </a:solidFill>
            </a:endParaRPr>
          </a:p>
          <a:p>
            <a:pPr indent="0" lvl="0" marL="0" rtl="0" algn="l">
              <a:spcBef>
                <a:spcPts val="1600"/>
              </a:spcBef>
              <a:spcAft>
                <a:spcPts val="0"/>
              </a:spcAft>
              <a:buNone/>
            </a:pPr>
            <a:r>
              <a:rPr lang="en">
                <a:solidFill>
                  <a:srgbClr val="000000"/>
                </a:solidFill>
              </a:rPr>
              <a:t>starting from state s, taking action a, and then following policy </a:t>
            </a:r>
            <a:endParaRPr>
              <a:solidFill>
                <a:srgbClr val="000000"/>
              </a:solidFill>
            </a:endParaRPr>
          </a:p>
          <a:p>
            <a:pPr indent="0" lvl="0" marL="0" rtl="0" algn="l">
              <a:spcBef>
                <a:spcPts val="1600"/>
              </a:spcBef>
              <a:spcAft>
                <a:spcPts val="1600"/>
              </a:spcAft>
              <a:buNone/>
            </a:pPr>
            <a:r>
              <a:t/>
            </a:r>
            <a:endParaRPr/>
          </a:p>
        </p:txBody>
      </p:sp>
      <p:pic>
        <p:nvPicPr>
          <p:cNvPr id="377" name="Google Shape;377;p4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2324100" y="3989588"/>
            <a:ext cx="4495800" cy="333375"/>
          </a:xfrm>
          <a:prstGeom prst="rect">
            <a:avLst/>
          </a:prstGeom>
          <a:noFill/>
          <a:ln>
            <a:noFill/>
          </a:ln>
        </p:spPr>
      </p:pic>
      <p:pic>
        <p:nvPicPr>
          <p:cNvPr id="378" name="Google Shape;378;p43" title="This is the rendered form of the equation. You can not edit this directly. Right click will give you the option to save the image, and in most browsers you can drag the image onto your desktop or another program."/>
          <p:cNvPicPr preferRelativeResize="0"/>
          <p:nvPr/>
        </p:nvPicPr>
        <p:blipFill rotWithShape="1">
          <a:blip r:embed="rId6">
            <a:alphaModFix/>
          </a:blip>
          <a:srcRect b="0" l="0" r="75189" t="0"/>
          <a:stretch/>
        </p:blipFill>
        <p:spPr>
          <a:xfrm>
            <a:off x="3119150" y="2758038"/>
            <a:ext cx="1115450" cy="33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 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79" name="Google Shape;79;p17"/>
          <p:cNvPicPr preferRelativeResize="0"/>
          <p:nvPr/>
        </p:nvPicPr>
        <p:blipFill>
          <a:blip r:embed="rId3">
            <a:alphaModFix/>
          </a:blip>
          <a:stretch>
            <a:fillRect/>
          </a:stretch>
        </p:blipFill>
        <p:spPr>
          <a:xfrm>
            <a:off x="2752725" y="1091226"/>
            <a:ext cx="3308024" cy="1938100"/>
          </a:xfrm>
          <a:prstGeom prst="rect">
            <a:avLst/>
          </a:prstGeom>
          <a:noFill/>
          <a:ln>
            <a:noFill/>
          </a:ln>
        </p:spPr>
      </p:pic>
      <p:pic>
        <p:nvPicPr>
          <p:cNvPr id="80" name="Google Shape;80;p17"/>
          <p:cNvPicPr preferRelativeResize="0"/>
          <p:nvPr/>
        </p:nvPicPr>
        <p:blipFill>
          <a:blip r:embed="rId4">
            <a:alphaModFix/>
          </a:blip>
          <a:stretch>
            <a:fillRect/>
          </a:stretch>
        </p:blipFill>
        <p:spPr>
          <a:xfrm>
            <a:off x="241126" y="1211725"/>
            <a:ext cx="2511301" cy="1697094"/>
          </a:xfrm>
          <a:prstGeom prst="rect">
            <a:avLst/>
          </a:prstGeom>
          <a:noFill/>
          <a:ln>
            <a:noFill/>
          </a:ln>
        </p:spPr>
      </p:pic>
      <p:sp>
        <p:nvSpPr>
          <p:cNvPr id="81" name="Google Shape;81;p17"/>
          <p:cNvSpPr txBox="1"/>
          <p:nvPr/>
        </p:nvSpPr>
        <p:spPr>
          <a:xfrm>
            <a:off x="6155875" y="2924400"/>
            <a:ext cx="2788800" cy="6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rPr>
              <a:t>Output</a:t>
            </a:r>
            <a:r>
              <a:rPr lang="en" sz="1200"/>
              <a:t> - probability distribution over </a:t>
            </a:r>
            <a:r>
              <a:rPr lang="en" sz="1200"/>
              <a:t>categories</a:t>
            </a:r>
            <a:endParaRPr sz="1200"/>
          </a:p>
        </p:txBody>
      </p:sp>
      <p:sp>
        <p:nvSpPr>
          <p:cNvPr id="82" name="Google Shape;82;p17"/>
          <p:cNvSpPr txBox="1"/>
          <p:nvPr/>
        </p:nvSpPr>
        <p:spPr>
          <a:xfrm>
            <a:off x="241125" y="2924400"/>
            <a:ext cx="251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0000"/>
                </a:solidFill>
              </a:rPr>
              <a:t>Input</a:t>
            </a:r>
            <a:r>
              <a:rPr lang="en" sz="1200">
                <a:solidFill>
                  <a:schemeClr val="dk1"/>
                </a:solidFill>
              </a:rPr>
              <a:t> - Samples of labeled data</a:t>
            </a:r>
            <a:endParaRPr sz="1200"/>
          </a:p>
        </p:txBody>
      </p:sp>
      <p:pic>
        <p:nvPicPr>
          <p:cNvPr id="83" name="Google Shape;83;p17" title="Chart"/>
          <p:cNvPicPr preferRelativeResize="0"/>
          <p:nvPr/>
        </p:nvPicPr>
        <p:blipFill>
          <a:blip r:embed="rId5">
            <a:alphaModFix/>
          </a:blip>
          <a:stretch>
            <a:fillRect/>
          </a:stretch>
        </p:blipFill>
        <p:spPr>
          <a:xfrm>
            <a:off x="6155875" y="1198075"/>
            <a:ext cx="2788900" cy="1724411"/>
          </a:xfrm>
          <a:prstGeom prst="rect">
            <a:avLst/>
          </a:prstGeom>
          <a:noFill/>
          <a:ln>
            <a:noFill/>
          </a:ln>
        </p:spPr>
      </p:pic>
      <p:sp>
        <p:nvSpPr>
          <p:cNvPr id="84" name="Google Shape;84;p17"/>
          <p:cNvSpPr txBox="1"/>
          <p:nvPr/>
        </p:nvSpPr>
        <p:spPr>
          <a:xfrm>
            <a:off x="241125" y="3685925"/>
            <a:ext cx="8591100" cy="11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supervised learning we need </a:t>
            </a:r>
            <a:r>
              <a:rPr b="1" lang="en"/>
              <a:t>labeled data</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Bellman equations</a:t>
            </a:r>
            <a:endParaRPr/>
          </a:p>
        </p:txBody>
      </p:sp>
      <p:sp>
        <p:nvSpPr>
          <p:cNvPr id="384" name="Google Shape;384;p44"/>
          <p:cNvSpPr txBox="1"/>
          <p:nvPr>
            <p:ph idx="1" type="body"/>
          </p:nvPr>
        </p:nvSpPr>
        <p:spPr>
          <a:xfrm>
            <a:off x="311700" y="1152475"/>
            <a:ext cx="8520600" cy="82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value of your starting point is the reward you expect to get from being there, plus the value of wherever you land next</a:t>
            </a:r>
            <a:endParaRPr/>
          </a:p>
        </p:txBody>
      </p:sp>
      <p:pic>
        <p:nvPicPr>
          <p:cNvPr id="385" name="Google Shape;385;p44"/>
          <p:cNvPicPr preferRelativeResize="0"/>
          <p:nvPr/>
        </p:nvPicPr>
        <p:blipFill>
          <a:blip r:embed="rId3">
            <a:alphaModFix/>
          </a:blip>
          <a:stretch>
            <a:fillRect/>
          </a:stretch>
        </p:blipFill>
        <p:spPr>
          <a:xfrm>
            <a:off x="2928938" y="2033563"/>
            <a:ext cx="3286125" cy="828675"/>
          </a:xfrm>
          <a:prstGeom prst="rect">
            <a:avLst/>
          </a:prstGeom>
          <a:noFill/>
          <a:ln>
            <a:noFill/>
          </a:ln>
        </p:spPr>
      </p:pic>
      <p:pic>
        <p:nvPicPr>
          <p:cNvPr id="386" name="Google Shape;386;p44"/>
          <p:cNvPicPr preferRelativeResize="0"/>
          <p:nvPr/>
        </p:nvPicPr>
        <p:blipFill>
          <a:blip r:embed="rId4">
            <a:alphaModFix/>
          </a:blip>
          <a:stretch>
            <a:fillRect/>
          </a:stretch>
        </p:blipFill>
        <p:spPr>
          <a:xfrm>
            <a:off x="2775800" y="3878088"/>
            <a:ext cx="3219450" cy="657225"/>
          </a:xfrm>
          <a:prstGeom prst="rect">
            <a:avLst/>
          </a:prstGeom>
          <a:noFill/>
          <a:ln>
            <a:noFill/>
          </a:ln>
        </p:spPr>
      </p:pic>
      <p:sp>
        <p:nvSpPr>
          <p:cNvPr id="387" name="Google Shape;387;p44"/>
          <p:cNvSpPr txBox="1"/>
          <p:nvPr/>
        </p:nvSpPr>
        <p:spPr>
          <a:xfrm>
            <a:off x="445813" y="3141600"/>
            <a:ext cx="82524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Bellman equations for the optimal value functions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93" name="Google Shape;393;p45"/>
          <p:cNvSpPr txBox="1"/>
          <p:nvPr>
            <p:ph idx="1" type="body"/>
          </p:nvPr>
        </p:nvSpPr>
        <p:spPr>
          <a:xfrm>
            <a:off x="311700" y="3187150"/>
            <a:ext cx="8520600" cy="51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How this equation can be used to solve MDP?</a:t>
            </a:r>
            <a:endParaRPr>
              <a:solidFill>
                <a:srgbClr val="000000"/>
              </a:solidFill>
            </a:endParaRPr>
          </a:p>
        </p:txBody>
      </p:sp>
      <p:pic>
        <p:nvPicPr>
          <p:cNvPr id="394" name="Google Shape;394;p4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262137" y="3790375"/>
            <a:ext cx="6619738" cy="572700"/>
          </a:xfrm>
          <a:prstGeom prst="rect">
            <a:avLst/>
          </a:prstGeom>
          <a:noFill/>
          <a:ln>
            <a:noFill/>
          </a:ln>
        </p:spPr>
      </p:pic>
      <p:sp>
        <p:nvSpPr>
          <p:cNvPr id="395" name="Google Shape;395;p45"/>
          <p:cNvSpPr txBox="1"/>
          <p:nvPr/>
        </p:nvSpPr>
        <p:spPr>
          <a:xfrm>
            <a:off x="433800" y="1136125"/>
            <a:ext cx="83985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We found a way to estimate Q(s,a) values for whole MDP. How we choose best policy?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9" name="Shape 399"/>
        <p:cNvGrpSpPr/>
        <p:nvPr/>
      </p:nvGrpSpPr>
      <p:grpSpPr>
        <a:xfrm>
          <a:off x="0" y="0"/>
          <a:ext cx="0" cy="0"/>
          <a:chOff x="0" y="0"/>
          <a:chExt cx="0" cy="0"/>
        </a:xfrm>
      </p:grpSpPr>
      <p:sp>
        <p:nvSpPr>
          <p:cNvPr id="400" name="Google Shape;400;p46"/>
          <p:cNvSpPr txBox="1"/>
          <p:nvPr>
            <p:ph type="title"/>
          </p:nvPr>
        </p:nvSpPr>
        <p:spPr>
          <a:xfrm>
            <a:off x="213614" y="260900"/>
            <a:ext cx="8166300" cy="5223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
              <a:t>Types of RL algorithms</a:t>
            </a:r>
            <a:endParaRPr/>
          </a:p>
        </p:txBody>
      </p:sp>
      <p:sp>
        <p:nvSpPr>
          <p:cNvPr id="401" name="Google Shape;401;p46"/>
          <p:cNvSpPr txBox="1"/>
          <p:nvPr/>
        </p:nvSpPr>
        <p:spPr>
          <a:xfrm>
            <a:off x="371100" y="1053497"/>
            <a:ext cx="8008800" cy="3777000"/>
          </a:xfrm>
          <a:prstGeom prst="rect">
            <a:avLst/>
          </a:prstGeom>
          <a:noFill/>
          <a:ln>
            <a:noFill/>
          </a:ln>
        </p:spPr>
        <p:txBody>
          <a:bodyPr anchorCtr="0" anchor="t" bIns="0" lIns="0" spcFirstLastPara="1" rIns="0" wrap="square" tIns="73825">
            <a:noAutofit/>
          </a:bodyPr>
          <a:lstStyle/>
          <a:p>
            <a:pPr indent="-342900" lvl="0" marL="457200" marR="0" rtl="0" algn="l">
              <a:lnSpc>
                <a:spcPct val="100000"/>
              </a:lnSpc>
              <a:spcBef>
                <a:spcPts val="0"/>
              </a:spcBef>
              <a:spcAft>
                <a:spcPts val="0"/>
              </a:spcAft>
              <a:buSzPts val="1800"/>
              <a:buFont typeface="Arial"/>
              <a:buChar char="●"/>
            </a:pPr>
            <a:r>
              <a:rPr b="1" lang="en" sz="1800"/>
              <a:t>Policy gradients</a:t>
            </a:r>
            <a:r>
              <a:rPr lang="en" sz="1800">
                <a:latin typeface="Arial"/>
                <a:ea typeface="Arial"/>
                <a:cs typeface="Arial"/>
                <a:sym typeface="Arial"/>
              </a:rPr>
              <a:t>: </a:t>
            </a:r>
            <a:r>
              <a:rPr lang="en" sz="1800"/>
              <a:t>D</a:t>
            </a:r>
            <a:r>
              <a:rPr lang="en" sz="1800">
                <a:latin typeface="Arial"/>
                <a:ea typeface="Arial"/>
                <a:cs typeface="Arial"/>
                <a:sym typeface="Arial"/>
              </a:rPr>
              <a:t>irectly differentiate objective</a:t>
            </a:r>
            <a:endParaRPr sz="1800">
              <a:latin typeface="Arial"/>
              <a:ea typeface="Arial"/>
              <a:cs typeface="Arial"/>
              <a:sym typeface="Arial"/>
            </a:endParaRPr>
          </a:p>
          <a:p>
            <a:pPr indent="-342900" lvl="0" marL="457200" marR="0" rtl="0" algn="l">
              <a:lnSpc>
                <a:spcPct val="107857"/>
              </a:lnSpc>
              <a:spcBef>
                <a:spcPts val="0"/>
              </a:spcBef>
              <a:spcAft>
                <a:spcPts val="0"/>
              </a:spcAft>
              <a:buSzPts val="1800"/>
              <a:buFont typeface="Arial"/>
              <a:buChar char="●"/>
            </a:pPr>
            <a:r>
              <a:rPr b="1" lang="en" sz="1800"/>
              <a:t>Value-based</a:t>
            </a:r>
            <a:r>
              <a:rPr lang="en" sz="1800">
                <a:latin typeface="Arial"/>
                <a:ea typeface="Arial"/>
                <a:cs typeface="Arial"/>
                <a:sym typeface="Arial"/>
              </a:rPr>
              <a:t>: </a:t>
            </a:r>
            <a:r>
              <a:rPr lang="en" sz="1800"/>
              <a:t>E</a:t>
            </a:r>
            <a:r>
              <a:rPr lang="en" sz="1800">
                <a:latin typeface="Arial"/>
                <a:ea typeface="Arial"/>
                <a:cs typeface="Arial"/>
                <a:sym typeface="Arial"/>
              </a:rPr>
              <a:t>stimate value function or Q-function of the optimal policy  (no explicit policy)</a:t>
            </a:r>
            <a:endParaRPr sz="1800">
              <a:latin typeface="Arial"/>
              <a:ea typeface="Arial"/>
              <a:cs typeface="Arial"/>
              <a:sym typeface="Arial"/>
            </a:endParaRPr>
          </a:p>
          <a:p>
            <a:pPr indent="-342900" lvl="0" marL="457200" marR="114300" rtl="0" algn="l">
              <a:lnSpc>
                <a:spcPct val="108214"/>
              </a:lnSpc>
              <a:spcBef>
                <a:spcPts val="0"/>
              </a:spcBef>
              <a:spcAft>
                <a:spcPts val="0"/>
              </a:spcAft>
              <a:buSzPts val="1800"/>
              <a:buChar char="●"/>
            </a:pPr>
            <a:r>
              <a:rPr b="1" lang="en" sz="1800"/>
              <a:t>Actor-critic</a:t>
            </a:r>
            <a:r>
              <a:rPr lang="en" sz="1800">
                <a:latin typeface="Arial"/>
                <a:ea typeface="Arial"/>
                <a:cs typeface="Arial"/>
                <a:sym typeface="Arial"/>
              </a:rPr>
              <a:t>: </a:t>
            </a:r>
            <a:r>
              <a:rPr lang="en" sz="1800"/>
              <a:t>Combination of the above</a:t>
            </a:r>
            <a:endParaRPr sz="1800">
              <a:latin typeface="Arial"/>
              <a:ea typeface="Arial"/>
              <a:cs typeface="Arial"/>
              <a:sym typeface="Arial"/>
            </a:endParaRPr>
          </a:p>
          <a:p>
            <a:pPr indent="-342900" lvl="0" marL="457200" marR="0" rtl="0" algn="l">
              <a:lnSpc>
                <a:spcPct val="100000"/>
              </a:lnSpc>
              <a:spcBef>
                <a:spcPts val="0"/>
              </a:spcBef>
              <a:spcAft>
                <a:spcPts val="0"/>
              </a:spcAft>
              <a:buSzPts val="1800"/>
              <a:buFont typeface="Arial"/>
              <a:buChar char="●"/>
            </a:pPr>
            <a:r>
              <a:rPr b="1" lang="en" sz="1800"/>
              <a:t>Model-based RL</a:t>
            </a:r>
            <a:r>
              <a:rPr lang="en" sz="1800">
                <a:latin typeface="Arial"/>
                <a:ea typeface="Arial"/>
                <a:cs typeface="Arial"/>
                <a:sym typeface="Arial"/>
              </a:rPr>
              <a:t>: </a:t>
            </a:r>
            <a:r>
              <a:rPr lang="en" sz="1800"/>
              <a:t>Build model of the world before optimizing</a:t>
            </a:r>
            <a:endParaRPr sz="1800">
              <a:latin typeface="Arial"/>
              <a:ea typeface="Arial"/>
              <a:cs typeface="Arial"/>
              <a:sym typeface="Arial"/>
            </a:endParaRPr>
          </a:p>
          <a:p>
            <a:pPr indent="-342900" lvl="0" marL="457200" marR="0" rtl="0" algn="l">
              <a:lnSpc>
                <a:spcPct val="100000"/>
              </a:lnSpc>
              <a:spcBef>
                <a:spcPts val="0"/>
              </a:spcBef>
              <a:spcAft>
                <a:spcPts val="0"/>
              </a:spcAft>
              <a:buSzPts val="1800"/>
              <a:buChar char="●"/>
            </a:pPr>
            <a:r>
              <a:rPr b="1" lang="en" sz="1800"/>
              <a:t>Intrinsic reward RL </a:t>
            </a:r>
            <a:r>
              <a:rPr lang="en" sz="1800"/>
              <a:t>: Doesn’t provide reward explicitly</a:t>
            </a:r>
            <a:endParaRPr sz="1800"/>
          </a:p>
          <a:p>
            <a:pPr indent="-342900" lvl="0" marL="457200" marR="0" rtl="0" algn="l">
              <a:lnSpc>
                <a:spcPct val="100000"/>
              </a:lnSpc>
              <a:spcBef>
                <a:spcPts val="0"/>
              </a:spcBef>
              <a:spcAft>
                <a:spcPts val="0"/>
              </a:spcAft>
              <a:buSzPts val="1800"/>
              <a:buChar char="●"/>
            </a:pPr>
            <a:r>
              <a:rPr b="1" lang="en" sz="1800"/>
              <a:t>Inverse RL</a:t>
            </a:r>
            <a:r>
              <a:rPr lang="en" sz="1800"/>
              <a:t>: Learn the reward function from expert</a:t>
            </a:r>
            <a:endParaRPr sz="1800"/>
          </a:p>
          <a:p>
            <a:pPr indent="-342900" lvl="0" marL="457200" marR="0" rtl="0" algn="l">
              <a:lnSpc>
                <a:spcPct val="100000"/>
              </a:lnSpc>
              <a:spcBef>
                <a:spcPts val="0"/>
              </a:spcBef>
              <a:spcAft>
                <a:spcPts val="0"/>
              </a:spcAft>
              <a:buSzPts val="1800"/>
              <a:buChar char="●"/>
            </a:pPr>
            <a:r>
              <a:rPr b="1" lang="en" sz="1800"/>
              <a:t>Imitation learning</a:t>
            </a:r>
            <a:r>
              <a:rPr lang="en" sz="1800"/>
              <a:t>: Clone the expert</a:t>
            </a:r>
            <a:endParaRPr sz="1800"/>
          </a:p>
          <a:p>
            <a:pPr indent="-342900" lvl="0" marL="457200" marR="0" rtl="0" algn="l">
              <a:lnSpc>
                <a:spcPct val="100000"/>
              </a:lnSpc>
              <a:spcBef>
                <a:spcPts val="0"/>
              </a:spcBef>
              <a:spcAft>
                <a:spcPts val="0"/>
              </a:spcAft>
              <a:buSzPts val="1800"/>
              <a:buChar char="●"/>
            </a:pPr>
            <a:r>
              <a:rPr b="1" lang="en" sz="1800"/>
              <a:t>Hierarchical learning</a:t>
            </a:r>
            <a:r>
              <a:rPr lang="en" sz="1800"/>
              <a:t>: Learn low and high level abstractions/actions</a:t>
            </a:r>
            <a:endParaRPr sz="1800"/>
          </a:p>
          <a:p>
            <a:pPr indent="-342900" lvl="0" marL="457200" marR="0" rtl="0" algn="l">
              <a:lnSpc>
                <a:spcPct val="100000"/>
              </a:lnSpc>
              <a:spcBef>
                <a:spcPts val="0"/>
              </a:spcBef>
              <a:spcAft>
                <a:spcPts val="0"/>
              </a:spcAft>
              <a:buSzPts val="1800"/>
              <a:buChar char="●"/>
            </a:pPr>
            <a:r>
              <a:rPr b="1" lang="en" sz="1800"/>
              <a:t>Multi-Agent</a:t>
            </a:r>
            <a:r>
              <a:rPr lang="en" sz="1800"/>
              <a:t>, </a:t>
            </a:r>
            <a:r>
              <a:rPr b="1" lang="en" sz="1800"/>
              <a:t>Cooperative</a:t>
            </a:r>
            <a:r>
              <a:rPr lang="en" sz="1800"/>
              <a:t>, </a:t>
            </a:r>
            <a:r>
              <a:rPr b="1" lang="en" sz="1800">
                <a:solidFill>
                  <a:schemeClr val="dk1"/>
                </a:solidFill>
              </a:rPr>
              <a:t>Evolutionary algorithms, Tree based , methods</a:t>
            </a:r>
            <a:r>
              <a:rPr lang="en" sz="1800"/>
              <a:t> ….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7"/>
          <p:cNvSpPr txBox="1"/>
          <p:nvPr>
            <p:ph idx="1" type="body"/>
          </p:nvPr>
        </p:nvSpPr>
        <p:spPr>
          <a:xfrm>
            <a:off x="704850" y="1169860"/>
            <a:ext cx="7734300" cy="2878500"/>
          </a:xfrm>
          <a:prstGeom prst="rect">
            <a:avLst/>
          </a:prstGeom>
        </p:spPr>
        <p:txBody>
          <a:bodyPr anchorCtr="0" anchor="t" bIns="0" lIns="0" spcFirstLastPara="1" rIns="0" wrap="square" tIns="0">
            <a:noAutofit/>
          </a:bodyPr>
          <a:lstStyle/>
          <a:p>
            <a:pPr indent="-342900" lvl="0" marL="457200" marR="2331720" rtl="0" algn="l">
              <a:lnSpc>
                <a:spcPct val="100000"/>
              </a:lnSpc>
              <a:spcBef>
                <a:spcPts val="0"/>
              </a:spcBef>
              <a:spcAft>
                <a:spcPts val="0"/>
              </a:spcAft>
              <a:buSzPts val="1800"/>
              <a:buChar char="●"/>
            </a:pPr>
            <a:r>
              <a:rPr lang="en"/>
              <a:t>Different tradeoffs</a:t>
            </a:r>
            <a:endParaRPr/>
          </a:p>
          <a:p>
            <a:pPr indent="-342900" lvl="1" marL="914400" marR="2379345" rtl="0" algn="l">
              <a:lnSpc>
                <a:spcPct val="100000"/>
              </a:lnSpc>
              <a:spcBef>
                <a:spcPts val="0"/>
              </a:spcBef>
              <a:spcAft>
                <a:spcPts val="0"/>
              </a:spcAft>
              <a:buClr>
                <a:schemeClr val="dk1"/>
              </a:buClr>
              <a:buSzPts val="1800"/>
              <a:buChar char="○"/>
            </a:pPr>
            <a:r>
              <a:rPr lang="en" sz="1800">
                <a:solidFill>
                  <a:schemeClr val="dk1"/>
                </a:solidFill>
              </a:rPr>
              <a:t>Sample efficiency</a:t>
            </a:r>
            <a:endParaRPr sz="1800">
              <a:solidFill>
                <a:schemeClr val="dk1"/>
              </a:solidFill>
            </a:endParaRPr>
          </a:p>
          <a:p>
            <a:pPr indent="-342900" lvl="1" marL="914400" marR="1809750" rtl="0" algn="l">
              <a:lnSpc>
                <a:spcPct val="100000"/>
              </a:lnSpc>
              <a:spcBef>
                <a:spcPts val="0"/>
              </a:spcBef>
              <a:spcAft>
                <a:spcPts val="0"/>
              </a:spcAft>
              <a:buClr>
                <a:schemeClr val="dk1"/>
              </a:buClr>
              <a:buSzPts val="1800"/>
              <a:buChar char="○"/>
            </a:pPr>
            <a:r>
              <a:rPr lang="en" sz="1800">
                <a:solidFill>
                  <a:schemeClr val="dk1"/>
                </a:solidFill>
              </a:rPr>
              <a:t>Stability &amp; ease of use</a:t>
            </a:r>
            <a:endParaRPr sz="1800">
              <a:solidFill>
                <a:schemeClr val="dk1"/>
              </a:solidFill>
            </a:endParaRPr>
          </a:p>
          <a:p>
            <a:pPr indent="-342900" lvl="0" marL="457200" marR="1821179" rtl="0" algn="l">
              <a:lnSpc>
                <a:spcPct val="100000"/>
              </a:lnSpc>
              <a:spcBef>
                <a:spcPts val="0"/>
              </a:spcBef>
              <a:spcAft>
                <a:spcPts val="0"/>
              </a:spcAft>
              <a:buSzPts val="1800"/>
              <a:buChar char="●"/>
            </a:pPr>
            <a:r>
              <a:rPr lang="en"/>
              <a:t>Different assumptions</a:t>
            </a:r>
            <a:endParaRPr/>
          </a:p>
          <a:p>
            <a:pPr indent="-342900" lvl="1" marL="914400" marR="1821179" rtl="0" algn="l">
              <a:lnSpc>
                <a:spcPct val="100000"/>
              </a:lnSpc>
              <a:spcBef>
                <a:spcPts val="0"/>
              </a:spcBef>
              <a:spcAft>
                <a:spcPts val="0"/>
              </a:spcAft>
              <a:buClr>
                <a:schemeClr val="dk1"/>
              </a:buClr>
              <a:buSzPts val="1800"/>
              <a:buChar char="○"/>
            </a:pPr>
            <a:r>
              <a:rPr lang="en" sz="1800">
                <a:solidFill>
                  <a:schemeClr val="dk1"/>
                </a:solidFill>
              </a:rPr>
              <a:t>Stochastic or deterministic?</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Continuous or discrete?</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Episodic or infinite horizon?</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8"/>
          <p:cNvSpPr txBox="1"/>
          <p:nvPr>
            <p:ph idx="1" type="body"/>
          </p:nvPr>
        </p:nvSpPr>
        <p:spPr>
          <a:xfrm>
            <a:off x="704850" y="1169860"/>
            <a:ext cx="7734300" cy="2878500"/>
          </a:xfrm>
          <a:prstGeom prst="rect">
            <a:avLst/>
          </a:prstGeom>
        </p:spPr>
        <p:txBody>
          <a:bodyPr anchorCtr="0" anchor="t" bIns="0" lIns="0" spcFirstLastPara="1" rIns="0" wrap="square" tIns="0">
            <a:noAutofit/>
          </a:bodyPr>
          <a:lstStyle/>
          <a:p>
            <a:pPr indent="-190500" lvl="0" marL="241300" marR="129538" rtl="0" algn="l">
              <a:lnSpc>
                <a:spcPct val="107857"/>
              </a:lnSpc>
              <a:spcBef>
                <a:spcPts val="0"/>
              </a:spcBef>
              <a:spcAft>
                <a:spcPts val="0"/>
              </a:spcAft>
              <a:buClr>
                <a:schemeClr val="dk1"/>
              </a:buClr>
              <a:buSzPts val="2200"/>
              <a:buChar char="•"/>
            </a:pPr>
            <a:r>
              <a:rPr lang="en" sz="2200"/>
              <a:t>Sample efficiency = how many samples  do we need to get a good policy?</a:t>
            </a:r>
            <a:endParaRPr sz="2200"/>
          </a:p>
          <a:p>
            <a:pPr indent="-190500" lvl="0" marL="241300" marR="1161415" rtl="0" algn="l">
              <a:lnSpc>
                <a:spcPct val="107857"/>
              </a:lnSpc>
              <a:spcBef>
                <a:spcPts val="1015"/>
              </a:spcBef>
              <a:spcAft>
                <a:spcPts val="0"/>
              </a:spcAft>
              <a:buClr>
                <a:schemeClr val="dk1"/>
              </a:buClr>
              <a:buSzPts val="2200"/>
              <a:buChar char="•"/>
            </a:pPr>
            <a:r>
              <a:rPr lang="en" sz="2200"/>
              <a:t>Most important question: is the  algorithm </a:t>
            </a:r>
            <a:r>
              <a:rPr i="1" lang="en" sz="2200">
                <a:latin typeface="Trebuchet MS"/>
                <a:ea typeface="Trebuchet MS"/>
                <a:cs typeface="Trebuchet MS"/>
                <a:sym typeface="Trebuchet MS"/>
              </a:rPr>
              <a:t>off policy</a:t>
            </a:r>
            <a:r>
              <a:rPr lang="en" sz="2200"/>
              <a:t>?</a:t>
            </a:r>
            <a:endParaRPr sz="2200"/>
          </a:p>
          <a:p>
            <a:pPr indent="-190500" lvl="1" marL="698500" marR="5080" rtl="0" algn="l">
              <a:lnSpc>
                <a:spcPct val="90000"/>
              </a:lnSpc>
              <a:spcBef>
                <a:spcPts val="480"/>
              </a:spcBef>
              <a:spcAft>
                <a:spcPts val="0"/>
              </a:spcAft>
              <a:buClr>
                <a:schemeClr val="dk1"/>
              </a:buClr>
              <a:buSzPts val="1800"/>
              <a:buChar char="•"/>
            </a:pPr>
            <a:r>
              <a:rPr lang="en" sz="1800">
                <a:solidFill>
                  <a:schemeClr val="dk1"/>
                </a:solidFill>
              </a:rPr>
              <a:t>Off policy: able to improve the policy  without generating new samples from that  policy</a:t>
            </a:r>
            <a:endParaRPr sz="1800">
              <a:solidFill>
                <a:schemeClr val="dk1"/>
              </a:solidFill>
            </a:endParaRPr>
          </a:p>
          <a:p>
            <a:pPr indent="-190500" lvl="1" marL="698500" marR="31750" rtl="0" algn="l">
              <a:lnSpc>
                <a:spcPct val="107916"/>
              </a:lnSpc>
              <a:spcBef>
                <a:spcPts val="545"/>
              </a:spcBef>
              <a:spcAft>
                <a:spcPts val="0"/>
              </a:spcAft>
              <a:buClr>
                <a:schemeClr val="dk1"/>
              </a:buClr>
              <a:buSzPts val="1800"/>
              <a:buChar char="•"/>
            </a:pPr>
            <a:r>
              <a:rPr lang="en" sz="1800">
                <a:solidFill>
                  <a:schemeClr val="dk1"/>
                </a:solidFill>
              </a:rPr>
              <a:t>On policy: each time the policy is changed,  even a little bit, we need to generate new  samples</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grpSp>
        <p:nvGrpSpPr>
          <p:cNvPr id="416" name="Google Shape;416;p49"/>
          <p:cNvGrpSpPr/>
          <p:nvPr/>
        </p:nvGrpSpPr>
        <p:grpSpPr>
          <a:xfrm>
            <a:off x="85534" y="1605867"/>
            <a:ext cx="8985947" cy="1394440"/>
            <a:chOff x="748283" y="2022348"/>
            <a:chExt cx="10625455" cy="1575816"/>
          </a:xfrm>
        </p:grpSpPr>
        <p:sp>
          <p:nvSpPr>
            <p:cNvPr id="417" name="Google Shape;417;p49"/>
            <p:cNvSpPr/>
            <p:nvPr/>
          </p:nvSpPr>
          <p:spPr>
            <a:xfrm>
              <a:off x="748283" y="3369564"/>
              <a:ext cx="10625455" cy="228600"/>
            </a:xfrm>
            <a:custGeom>
              <a:rect b="b" l="l" r="r" t="t"/>
              <a:pathLst>
                <a:path extrusionOk="0" h="228600" w="10625455">
                  <a:moveTo>
                    <a:pt x="228600" y="0"/>
                  </a:moveTo>
                  <a:lnTo>
                    <a:pt x="0" y="114300"/>
                  </a:lnTo>
                  <a:lnTo>
                    <a:pt x="228600" y="228600"/>
                  </a:lnTo>
                  <a:lnTo>
                    <a:pt x="228600" y="152400"/>
                  </a:lnTo>
                  <a:lnTo>
                    <a:pt x="190474" y="152400"/>
                  </a:lnTo>
                  <a:lnTo>
                    <a:pt x="190474" y="76200"/>
                  </a:lnTo>
                  <a:lnTo>
                    <a:pt x="228600" y="76200"/>
                  </a:lnTo>
                  <a:lnTo>
                    <a:pt x="228600" y="0"/>
                  </a:lnTo>
                  <a:close/>
                </a:path>
                <a:path extrusionOk="0" h="228600" w="10625455">
                  <a:moveTo>
                    <a:pt x="10396601" y="0"/>
                  </a:moveTo>
                  <a:lnTo>
                    <a:pt x="10396601" y="228600"/>
                  </a:lnTo>
                  <a:lnTo>
                    <a:pt x="10549001" y="152400"/>
                  </a:lnTo>
                  <a:lnTo>
                    <a:pt x="10434701" y="152400"/>
                  </a:lnTo>
                  <a:lnTo>
                    <a:pt x="10434701" y="76200"/>
                  </a:lnTo>
                  <a:lnTo>
                    <a:pt x="10549001" y="76200"/>
                  </a:lnTo>
                  <a:lnTo>
                    <a:pt x="10396601" y="0"/>
                  </a:lnTo>
                  <a:close/>
                </a:path>
                <a:path extrusionOk="0" h="228600" w="10625455">
                  <a:moveTo>
                    <a:pt x="228600" y="76200"/>
                  </a:moveTo>
                  <a:lnTo>
                    <a:pt x="190474" y="76200"/>
                  </a:lnTo>
                  <a:lnTo>
                    <a:pt x="190474" y="152400"/>
                  </a:lnTo>
                  <a:lnTo>
                    <a:pt x="228600" y="152400"/>
                  </a:lnTo>
                  <a:lnTo>
                    <a:pt x="228600" y="76200"/>
                  </a:lnTo>
                  <a:close/>
                </a:path>
                <a:path extrusionOk="0" h="228600" w="10625455">
                  <a:moveTo>
                    <a:pt x="10396601" y="76200"/>
                  </a:moveTo>
                  <a:lnTo>
                    <a:pt x="228600" y="76200"/>
                  </a:lnTo>
                  <a:lnTo>
                    <a:pt x="228600" y="152400"/>
                  </a:lnTo>
                  <a:lnTo>
                    <a:pt x="10396601" y="152400"/>
                  </a:lnTo>
                  <a:lnTo>
                    <a:pt x="10396601" y="76200"/>
                  </a:lnTo>
                  <a:close/>
                </a:path>
                <a:path extrusionOk="0" h="228600" w="10625455">
                  <a:moveTo>
                    <a:pt x="10549001" y="76200"/>
                  </a:moveTo>
                  <a:lnTo>
                    <a:pt x="10434701" y="76200"/>
                  </a:lnTo>
                  <a:lnTo>
                    <a:pt x="10434701" y="152400"/>
                  </a:lnTo>
                  <a:lnTo>
                    <a:pt x="10549001" y="152400"/>
                  </a:lnTo>
                  <a:lnTo>
                    <a:pt x="10625201" y="114300"/>
                  </a:lnTo>
                  <a:lnTo>
                    <a:pt x="10549001"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418" name="Google Shape;418;p49"/>
            <p:cNvSpPr/>
            <p:nvPr/>
          </p:nvSpPr>
          <p:spPr>
            <a:xfrm>
              <a:off x="7898129" y="2079498"/>
              <a:ext cx="0" cy="1405889"/>
            </a:xfrm>
            <a:custGeom>
              <a:rect b="b" l="l" r="r" t="t"/>
              <a:pathLst>
                <a:path extrusionOk="0" h="1405889" w="120000">
                  <a:moveTo>
                    <a:pt x="0" y="1405636"/>
                  </a:moveTo>
                  <a:lnTo>
                    <a:pt x="0" y="0"/>
                  </a:lnTo>
                </a:path>
              </a:pathLst>
            </a:custGeom>
            <a:noFill/>
            <a:ln cap="flat" cmpd="sng" w="19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419" name="Google Shape;419;p49"/>
            <p:cNvSpPr/>
            <p:nvPr/>
          </p:nvSpPr>
          <p:spPr>
            <a:xfrm>
              <a:off x="6799325" y="2022348"/>
              <a:ext cx="2198370" cy="114300"/>
            </a:xfrm>
            <a:custGeom>
              <a:rect b="b" l="l" r="r" t="t"/>
              <a:pathLst>
                <a:path extrusionOk="0" h="114300" w="2198370">
                  <a:moveTo>
                    <a:pt x="114300" y="0"/>
                  </a:moveTo>
                  <a:lnTo>
                    <a:pt x="0" y="57150"/>
                  </a:lnTo>
                  <a:lnTo>
                    <a:pt x="114300" y="114300"/>
                  </a:lnTo>
                  <a:lnTo>
                    <a:pt x="114300" y="76200"/>
                  </a:lnTo>
                  <a:lnTo>
                    <a:pt x="95250" y="76200"/>
                  </a:lnTo>
                  <a:lnTo>
                    <a:pt x="95250" y="38100"/>
                  </a:lnTo>
                  <a:lnTo>
                    <a:pt x="114300" y="38100"/>
                  </a:lnTo>
                  <a:lnTo>
                    <a:pt x="114300" y="0"/>
                  </a:lnTo>
                  <a:close/>
                </a:path>
                <a:path extrusionOk="0" h="114300" w="2198370">
                  <a:moveTo>
                    <a:pt x="2083562" y="0"/>
                  </a:moveTo>
                  <a:lnTo>
                    <a:pt x="2083562" y="114300"/>
                  </a:lnTo>
                  <a:lnTo>
                    <a:pt x="2159762" y="76200"/>
                  </a:lnTo>
                  <a:lnTo>
                    <a:pt x="2102612" y="76200"/>
                  </a:lnTo>
                  <a:lnTo>
                    <a:pt x="2102612" y="38100"/>
                  </a:lnTo>
                  <a:lnTo>
                    <a:pt x="2159762" y="38100"/>
                  </a:lnTo>
                  <a:lnTo>
                    <a:pt x="2083562" y="0"/>
                  </a:lnTo>
                  <a:close/>
                </a:path>
                <a:path extrusionOk="0" h="114300" w="2198370">
                  <a:moveTo>
                    <a:pt x="114300" y="38100"/>
                  </a:moveTo>
                  <a:lnTo>
                    <a:pt x="95250" y="38100"/>
                  </a:lnTo>
                  <a:lnTo>
                    <a:pt x="95250" y="76200"/>
                  </a:lnTo>
                  <a:lnTo>
                    <a:pt x="114300" y="76200"/>
                  </a:lnTo>
                  <a:lnTo>
                    <a:pt x="114300" y="38100"/>
                  </a:lnTo>
                  <a:close/>
                </a:path>
                <a:path extrusionOk="0" h="114300" w="2198370">
                  <a:moveTo>
                    <a:pt x="2083562" y="38100"/>
                  </a:moveTo>
                  <a:lnTo>
                    <a:pt x="114300" y="38100"/>
                  </a:lnTo>
                  <a:lnTo>
                    <a:pt x="114300" y="76200"/>
                  </a:lnTo>
                  <a:lnTo>
                    <a:pt x="2083562" y="76200"/>
                  </a:lnTo>
                  <a:lnTo>
                    <a:pt x="2083562" y="38100"/>
                  </a:lnTo>
                  <a:close/>
                </a:path>
                <a:path extrusionOk="0" h="114300" w="2198370">
                  <a:moveTo>
                    <a:pt x="2159762" y="38100"/>
                  </a:moveTo>
                  <a:lnTo>
                    <a:pt x="2102612" y="38100"/>
                  </a:lnTo>
                  <a:lnTo>
                    <a:pt x="2102612" y="76200"/>
                  </a:lnTo>
                  <a:lnTo>
                    <a:pt x="2159762" y="76200"/>
                  </a:lnTo>
                  <a:lnTo>
                    <a:pt x="2197862" y="57150"/>
                  </a:lnTo>
                  <a:lnTo>
                    <a:pt x="2159762"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sp>
        <p:nvSpPr>
          <p:cNvPr id="420" name="Google Shape;420;p49"/>
          <p:cNvSpPr txBox="1"/>
          <p:nvPr/>
        </p:nvSpPr>
        <p:spPr>
          <a:xfrm>
            <a:off x="0" y="2108325"/>
            <a:ext cx="1880700" cy="5079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a:latin typeface="Arial"/>
                <a:ea typeface="Arial"/>
                <a:cs typeface="Arial"/>
                <a:sym typeface="Arial"/>
              </a:rPr>
              <a:t>More efficient  (fewer samples)</a:t>
            </a:r>
            <a:endParaRPr>
              <a:latin typeface="Arial"/>
              <a:ea typeface="Arial"/>
              <a:cs typeface="Arial"/>
              <a:sym typeface="Arial"/>
            </a:endParaRPr>
          </a:p>
        </p:txBody>
      </p:sp>
      <p:sp>
        <p:nvSpPr>
          <p:cNvPr id="421" name="Google Shape;421;p49"/>
          <p:cNvSpPr txBox="1"/>
          <p:nvPr/>
        </p:nvSpPr>
        <p:spPr>
          <a:xfrm>
            <a:off x="7475477" y="2108325"/>
            <a:ext cx="1619400" cy="507900"/>
          </a:xfrm>
          <a:prstGeom prst="rect">
            <a:avLst/>
          </a:prstGeom>
          <a:noFill/>
          <a:ln>
            <a:noFill/>
          </a:ln>
        </p:spPr>
        <p:txBody>
          <a:bodyPr anchorCtr="0" anchor="t" bIns="0" lIns="0" spcFirstLastPara="1" rIns="0" wrap="square" tIns="12700">
            <a:noAutofit/>
          </a:bodyPr>
          <a:lstStyle/>
          <a:p>
            <a:pPr indent="240665" lvl="0" marL="12700" marR="5080" rtl="0" algn="l">
              <a:lnSpc>
                <a:spcPct val="100000"/>
              </a:lnSpc>
              <a:spcBef>
                <a:spcPts val="0"/>
              </a:spcBef>
              <a:spcAft>
                <a:spcPts val="0"/>
              </a:spcAft>
              <a:buNone/>
            </a:pPr>
            <a:r>
              <a:rPr lang="en">
                <a:latin typeface="Arial"/>
                <a:ea typeface="Arial"/>
                <a:cs typeface="Arial"/>
                <a:sym typeface="Arial"/>
              </a:rPr>
              <a:t>Less efficient  (more samples)</a:t>
            </a:r>
            <a:endParaRPr>
              <a:latin typeface="Arial"/>
              <a:ea typeface="Arial"/>
              <a:cs typeface="Arial"/>
              <a:sym typeface="Arial"/>
            </a:endParaRPr>
          </a:p>
        </p:txBody>
      </p:sp>
      <p:sp>
        <p:nvSpPr>
          <p:cNvPr id="422" name="Google Shape;422;p49"/>
          <p:cNvSpPr txBox="1"/>
          <p:nvPr/>
        </p:nvSpPr>
        <p:spPr>
          <a:xfrm>
            <a:off x="7124214" y="1500375"/>
            <a:ext cx="964500" cy="265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a:latin typeface="Arial"/>
                <a:ea typeface="Arial"/>
                <a:cs typeface="Arial"/>
                <a:sym typeface="Arial"/>
              </a:rPr>
              <a:t>on-policy</a:t>
            </a:r>
            <a:endParaRPr>
              <a:latin typeface="Arial"/>
              <a:ea typeface="Arial"/>
              <a:cs typeface="Arial"/>
              <a:sym typeface="Arial"/>
            </a:endParaRPr>
          </a:p>
        </p:txBody>
      </p:sp>
      <p:sp>
        <p:nvSpPr>
          <p:cNvPr id="423" name="Google Shape;423;p49"/>
          <p:cNvSpPr txBox="1"/>
          <p:nvPr/>
        </p:nvSpPr>
        <p:spPr>
          <a:xfrm>
            <a:off x="4208648" y="1500375"/>
            <a:ext cx="953400" cy="265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a:latin typeface="Arial"/>
                <a:ea typeface="Arial"/>
                <a:cs typeface="Arial"/>
                <a:sym typeface="Arial"/>
              </a:rPr>
              <a:t>off-policy</a:t>
            </a:r>
            <a:endParaRPr>
              <a:latin typeface="Arial"/>
              <a:ea typeface="Arial"/>
              <a:cs typeface="Arial"/>
              <a:sym typeface="Arial"/>
            </a:endParaRPr>
          </a:p>
        </p:txBody>
      </p:sp>
      <p:sp>
        <p:nvSpPr>
          <p:cNvPr id="424" name="Google Shape;424;p49"/>
          <p:cNvSpPr txBox="1"/>
          <p:nvPr/>
        </p:nvSpPr>
        <p:spPr>
          <a:xfrm>
            <a:off x="7799703" y="2928436"/>
            <a:ext cx="1344300" cy="7512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a:latin typeface="Arial"/>
                <a:ea typeface="Arial"/>
                <a:cs typeface="Arial"/>
                <a:sym typeface="Arial"/>
              </a:rPr>
              <a:t>evolutionary or  gradient-free  algorithms</a:t>
            </a:r>
            <a:endParaRPr>
              <a:latin typeface="Arial"/>
              <a:ea typeface="Arial"/>
              <a:cs typeface="Arial"/>
              <a:sym typeface="Arial"/>
            </a:endParaRPr>
          </a:p>
        </p:txBody>
      </p:sp>
      <p:sp>
        <p:nvSpPr>
          <p:cNvPr id="425" name="Google Shape;425;p49"/>
          <p:cNvSpPr txBox="1"/>
          <p:nvPr/>
        </p:nvSpPr>
        <p:spPr>
          <a:xfrm>
            <a:off x="6180950" y="2928436"/>
            <a:ext cx="1371900" cy="7512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a:latin typeface="Arial"/>
                <a:ea typeface="Arial"/>
                <a:cs typeface="Arial"/>
                <a:sym typeface="Arial"/>
              </a:rPr>
              <a:t>on-policy policy  gradient  algorithms</a:t>
            </a:r>
            <a:endParaRPr>
              <a:latin typeface="Arial"/>
              <a:ea typeface="Arial"/>
              <a:cs typeface="Arial"/>
              <a:sym typeface="Arial"/>
            </a:endParaRPr>
          </a:p>
        </p:txBody>
      </p:sp>
      <p:sp>
        <p:nvSpPr>
          <p:cNvPr id="426" name="Google Shape;426;p49"/>
          <p:cNvSpPr txBox="1"/>
          <p:nvPr/>
        </p:nvSpPr>
        <p:spPr>
          <a:xfrm>
            <a:off x="5013824" y="2928436"/>
            <a:ext cx="953400" cy="7512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a:latin typeface="Arial"/>
                <a:ea typeface="Arial"/>
                <a:cs typeface="Arial"/>
                <a:sym typeface="Arial"/>
              </a:rPr>
              <a:t>actor-critic  style  methods</a:t>
            </a:r>
            <a:endParaRPr>
              <a:latin typeface="Arial"/>
              <a:ea typeface="Arial"/>
              <a:cs typeface="Arial"/>
              <a:sym typeface="Arial"/>
            </a:endParaRPr>
          </a:p>
        </p:txBody>
      </p:sp>
      <p:sp>
        <p:nvSpPr>
          <p:cNvPr id="427" name="Google Shape;427;p49"/>
          <p:cNvSpPr txBox="1"/>
          <p:nvPr/>
        </p:nvSpPr>
        <p:spPr>
          <a:xfrm>
            <a:off x="3562781" y="2928436"/>
            <a:ext cx="951000" cy="7512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
                <a:latin typeface="Arial"/>
                <a:ea typeface="Arial"/>
                <a:cs typeface="Arial"/>
                <a:sym typeface="Arial"/>
              </a:rPr>
              <a:t>off-policy  Q-function  learning</a:t>
            </a:r>
            <a:endParaRPr>
              <a:latin typeface="Arial"/>
              <a:ea typeface="Arial"/>
              <a:cs typeface="Arial"/>
              <a:sym typeface="Arial"/>
            </a:endParaRPr>
          </a:p>
        </p:txBody>
      </p:sp>
      <p:sp>
        <p:nvSpPr>
          <p:cNvPr id="428" name="Google Shape;428;p49"/>
          <p:cNvSpPr txBox="1"/>
          <p:nvPr/>
        </p:nvSpPr>
        <p:spPr>
          <a:xfrm>
            <a:off x="2056346" y="2928436"/>
            <a:ext cx="1150500" cy="508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a:latin typeface="Arial"/>
                <a:ea typeface="Arial"/>
                <a:cs typeface="Arial"/>
                <a:sym typeface="Arial"/>
              </a:rPr>
              <a:t>model-based</a:t>
            </a:r>
            <a:endParaRPr>
              <a:latin typeface="Arial"/>
              <a:ea typeface="Arial"/>
              <a:cs typeface="Arial"/>
              <a:sym typeface="Arial"/>
            </a:endParaRPr>
          </a:p>
          <a:p>
            <a:pPr indent="0" lvl="0" marL="12700" marR="0" rtl="0" algn="l">
              <a:lnSpc>
                <a:spcPct val="100000"/>
              </a:lnSpc>
              <a:spcBef>
                <a:spcPts val="5"/>
              </a:spcBef>
              <a:spcAft>
                <a:spcPts val="0"/>
              </a:spcAft>
              <a:buNone/>
            </a:pPr>
            <a:r>
              <a:rPr lang="en">
                <a:latin typeface="Arial"/>
                <a:ea typeface="Arial"/>
                <a:cs typeface="Arial"/>
                <a:sym typeface="Arial"/>
              </a:rPr>
              <a:t>deep RL</a:t>
            </a:r>
            <a:endParaRPr>
              <a:latin typeface="Arial"/>
              <a:ea typeface="Arial"/>
              <a:cs typeface="Arial"/>
              <a:sym typeface="Arial"/>
            </a:endParaRPr>
          </a:p>
        </p:txBody>
      </p:sp>
      <p:sp>
        <p:nvSpPr>
          <p:cNvPr id="429" name="Google Shape;429;p49"/>
          <p:cNvSpPr txBox="1"/>
          <p:nvPr/>
        </p:nvSpPr>
        <p:spPr>
          <a:xfrm>
            <a:off x="648909" y="2928436"/>
            <a:ext cx="1150800" cy="508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
                <a:latin typeface="Arial"/>
                <a:ea typeface="Arial"/>
                <a:cs typeface="Arial"/>
                <a:sym typeface="Arial"/>
              </a:rPr>
              <a:t>model-based</a:t>
            </a:r>
            <a:endParaRPr>
              <a:latin typeface="Arial"/>
              <a:ea typeface="Arial"/>
              <a:cs typeface="Arial"/>
              <a:sym typeface="Arial"/>
            </a:endParaRPr>
          </a:p>
          <a:p>
            <a:pPr indent="0" lvl="0" marL="12700" marR="0" rtl="0" algn="l">
              <a:lnSpc>
                <a:spcPct val="100000"/>
              </a:lnSpc>
              <a:spcBef>
                <a:spcPts val="5"/>
              </a:spcBef>
              <a:spcAft>
                <a:spcPts val="0"/>
              </a:spcAft>
              <a:buNone/>
            </a:pPr>
            <a:r>
              <a:rPr lang="en">
                <a:latin typeface="Arial"/>
                <a:ea typeface="Arial"/>
                <a:cs typeface="Arial"/>
                <a:sym typeface="Arial"/>
              </a:rPr>
              <a:t>shallow RL</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r>
              <a:rPr lang="en"/>
              <a:t>Useful</a:t>
            </a:r>
            <a:r>
              <a:rPr lang="en"/>
              <a:t> resources</a:t>
            </a:r>
            <a:endParaRPr/>
          </a:p>
        </p:txBody>
      </p:sp>
      <p:sp>
        <p:nvSpPr>
          <p:cNvPr id="435" name="Google Shape;43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b="1" lang="en" sz="1200">
                <a:solidFill>
                  <a:schemeClr val="dk1"/>
                </a:solidFill>
              </a:rPr>
              <a:t>Books</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3"/>
              </a:rPr>
              <a:t>Reinforcement Learning - An Introduction by </a:t>
            </a:r>
            <a:r>
              <a:rPr b="1" lang="en" sz="1200" u="sng">
                <a:solidFill>
                  <a:srgbClr val="1155CC"/>
                </a:solidFill>
                <a:hlinkClick r:id="rId4"/>
              </a:rPr>
              <a:t>Sutton</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5"/>
              </a:rPr>
              <a:t>Algorithms for Reinforcement Learning</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Videos</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6"/>
              </a:rPr>
              <a:t>Short introduction to Tensorflow and fundamentals of RL (</a:t>
            </a:r>
            <a:r>
              <a:rPr b="1" lang="en" sz="1200" u="sng">
                <a:solidFill>
                  <a:srgbClr val="1155CC"/>
                </a:solidFill>
                <a:hlinkClick r:id="rId7"/>
              </a:rPr>
              <a:t>BESssssssssT VIDEO)</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8"/>
              </a:rPr>
              <a:t>Arxiv Insights - A channel for a quick intro to papers on RL and GAN</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9"/>
              </a:rPr>
              <a:t>Playlist from </a:t>
            </a:r>
            <a:r>
              <a:rPr b="1" lang="en" sz="1200" u="sng">
                <a:solidFill>
                  <a:srgbClr val="1155CC"/>
                </a:solidFill>
                <a:hlinkClick r:id="rId10"/>
              </a:rPr>
              <a:t>DeepMind </a:t>
            </a:r>
            <a:r>
              <a:rPr lang="en" sz="1200" u="sng">
                <a:solidFill>
                  <a:srgbClr val="1155CC"/>
                </a:solidFill>
                <a:hlinkClick r:id="rId11"/>
              </a:rPr>
              <a:t>by</a:t>
            </a:r>
            <a:r>
              <a:rPr b="1" lang="en" sz="1200" u="sng">
                <a:solidFill>
                  <a:srgbClr val="1155CC"/>
                </a:solidFill>
                <a:hlinkClick r:id="rId12"/>
              </a:rPr>
              <a:t> David Silver</a:t>
            </a:r>
            <a:r>
              <a:rPr lang="en" sz="1200" u="sng">
                <a:solidFill>
                  <a:srgbClr val="1155CC"/>
                </a:solidFill>
                <a:hlinkClick r:id="rId13"/>
              </a:rPr>
              <a:t>, good intro for core concepts</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14"/>
              </a:rPr>
              <a:t>More practical videos on </a:t>
            </a:r>
            <a:r>
              <a:rPr b="1" lang="en" sz="1200" u="sng">
                <a:solidFill>
                  <a:srgbClr val="1155CC"/>
                </a:solidFill>
                <a:hlinkClick r:id="rId15"/>
              </a:rPr>
              <a:t>RL</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16"/>
              </a:rPr>
              <a:t>OpenAI - Spinning Up in Deep RL Workshop</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Courses/Tutorials</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17"/>
              </a:rPr>
              <a:t>Useful for understanding core algorithms in </a:t>
            </a:r>
            <a:r>
              <a:rPr b="1" lang="en" sz="1200" u="sng">
                <a:solidFill>
                  <a:srgbClr val="1155CC"/>
                </a:solidFill>
                <a:hlinkClick r:id="rId18"/>
              </a:rPr>
              <a:t>RL</a:t>
            </a:r>
            <a:r>
              <a:rPr lang="en" sz="1200" u="sng">
                <a:solidFill>
                  <a:srgbClr val="1155CC"/>
                </a:solidFill>
                <a:hlinkClick r:id="rId19"/>
              </a:rPr>
              <a:t> and many links to key papers</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20"/>
              </a:rPr>
              <a:t>Practical RL - Course from Yandex</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Useful resources</a:t>
            </a:r>
            <a:endParaRPr b="1" sz="1200">
              <a:solidFill>
                <a:schemeClr val="dk1"/>
              </a:solidFill>
            </a:endParaRPr>
          </a:p>
          <a:p>
            <a:pPr indent="-304800" lvl="1" marL="914400" rtl="0" algn="l">
              <a:spcBef>
                <a:spcPts val="0"/>
              </a:spcBef>
              <a:spcAft>
                <a:spcPts val="0"/>
              </a:spcAft>
              <a:buClr>
                <a:srgbClr val="1155CC"/>
              </a:buClr>
              <a:buSzPts val="1200"/>
              <a:buAutoNum type="alphaLcPeriod"/>
            </a:pPr>
            <a:r>
              <a:rPr lang="en" sz="1200" u="sng">
                <a:solidFill>
                  <a:srgbClr val="1155CC"/>
                </a:solidFill>
                <a:hlinkClick r:id="rId21"/>
              </a:rPr>
              <a:t>Comprehensive list of RL resources</a:t>
            </a:r>
            <a:endParaRPr sz="1200">
              <a:solidFill>
                <a:srgbClr val="1155CC"/>
              </a:solidFill>
            </a:endParaRPr>
          </a:p>
          <a:p>
            <a:pPr indent="-304800" lvl="1" marL="914400" rtl="0" algn="l">
              <a:spcBef>
                <a:spcPts val="0"/>
              </a:spcBef>
              <a:spcAft>
                <a:spcPts val="0"/>
              </a:spcAft>
              <a:buClr>
                <a:schemeClr val="dk1"/>
              </a:buClr>
              <a:buSzPts val="1200"/>
              <a:buAutoNum type="alphaLcPeriod"/>
            </a:pPr>
            <a:r>
              <a:rPr lang="en" sz="1200" u="sng">
                <a:solidFill>
                  <a:srgbClr val="1155CC"/>
                </a:solidFill>
                <a:hlinkClick r:id="rId22"/>
              </a:rPr>
              <a:t>Collection of papers for MARL</a:t>
            </a:r>
            <a:endParaRPr sz="1200">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 Self driving car </a:t>
            </a:r>
            <a:endParaRPr/>
          </a:p>
          <a:p>
            <a:pPr indent="0" lvl="0" marL="0" rtl="0" algn="l">
              <a:spcBef>
                <a:spcPts val="0"/>
              </a:spcBef>
              <a:spcAft>
                <a:spcPts val="0"/>
              </a:spcAft>
              <a:buNone/>
            </a:pPr>
            <a:r>
              <a:t/>
            </a:r>
            <a:endParaRPr/>
          </a:p>
        </p:txBody>
      </p:sp>
      <p:sp>
        <p:nvSpPr>
          <p:cNvPr id="90" name="Google Shape;90;p18"/>
          <p:cNvSpPr txBox="1"/>
          <p:nvPr/>
        </p:nvSpPr>
        <p:spPr>
          <a:xfrm>
            <a:off x="311700" y="3232700"/>
            <a:ext cx="85206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How to formalize </a:t>
            </a:r>
            <a:r>
              <a:rPr b="1" lang="en" sz="1700"/>
              <a:t>self driving car</a:t>
            </a:r>
            <a:r>
              <a:rPr lang="en" sz="1700"/>
              <a:t> problem in the terms of supervised learning?</a:t>
            </a:r>
            <a:endParaRPr sz="1700"/>
          </a:p>
        </p:txBody>
      </p:sp>
      <p:pic>
        <p:nvPicPr>
          <p:cNvPr id="91" name="Google Shape;91;p18"/>
          <p:cNvPicPr preferRelativeResize="0"/>
          <p:nvPr/>
        </p:nvPicPr>
        <p:blipFill>
          <a:blip r:embed="rId3">
            <a:alphaModFix/>
          </a:blip>
          <a:stretch>
            <a:fillRect/>
          </a:stretch>
        </p:blipFill>
        <p:spPr>
          <a:xfrm>
            <a:off x="2874063" y="1322525"/>
            <a:ext cx="3395866" cy="1910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 tasks</a:t>
            </a:r>
            <a:endParaRPr/>
          </a:p>
        </p:txBody>
      </p:sp>
      <p:sp>
        <p:nvSpPr>
          <p:cNvPr id="97" name="Google Shape;97;p19"/>
          <p:cNvSpPr txBox="1"/>
          <p:nvPr>
            <p:ph idx="1" type="body"/>
          </p:nvPr>
        </p:nvSpPr>
        <p:spPr>
          <a:xfrm>
            <a:off x="311700" y="1158725"/>
            <a:ext cx="8520600" cy="341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Self-driving car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Autonomous drones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Playing </a:t>
            </a:r>
            <a:r>
              <a:rPr lang="en">
                <a:solidFill>
                  <a:srgbClr val="000000"/>
                </a:solidFill>
              </a:rPr>
              <a:t>video games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Robotics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Autopilot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Multi Armed bandits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etc</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Learning from expert: Imitation learning</a:t>
            </a:r>
            <a:endParaRPr/>
          </a:p>
        </p:txBody>
      </p:sp>
      <p:sp>
        <p:nvSpPr>
          <p:cNvPr id="103" name="Google Shape;103;p20"/>
          <p:cNvSpPr txBox="1"/>
          <p:nvPr>
            <p:ph idx="1" type="body"/>
          </p:nvPr>
        </p:nvSpPr>
        <p:spPr>
          <a:xfrm>
            <a:off x="311700" y="3612500"/>
            <a:ext cx="8520600" cy="126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Build neural network that learns from human expert (Imitation learning, </a:t>
            </a:r>
            <a:r>
              <a:rPr lang="en">
                <a:solidFill>
                  <a:srgbClr val="000000"/>
                </a:solidFill>
              </a:rPr>
              <a:t>Behavioral</a:t>
            </a:r>
            <a:r>
              <a:rPr lang="en">
                <a:solidFill>
                  <a:srgbClr val="000000"/>
                </a:solidFill>
              </a:rPr>
              <a:t> coling)</a:t>
            </a:r>
            <a:endParaRPr>
              <a:solidFill>
                <a:srgbClr val="000000"/>
              </a:solidFill>
            </a:endParaRPr>
          </a:p>
        </p:txBody>
      </p:sp>
      <p:sp>
        <p:nvSpPr>
          <p:cNvPr id="104" name="Google Shape;104;p20"/>
          <p:cNvSpPr/>
          <p:nvPr/>
        </p:nvSpPr>
        <p:spPr>
          <a:xfrm>
            <a:off x="716100" y="1240076"/>
            <a:ext cx="1236000" cy="123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 name="Google Shape;105;p20"/>
          <p:cNvSpPr/>
          <p:nvPr/>
        </p:nvSpPr>
        <p:spPr>
          <a:xfrm>
            <a:off x="2430600" y="1240076"/>
            <a:ext cx="4191000" cy="123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06" name="Google Shape;106;p20"/>
          <p:cNvGrpSpPr/>
          <p:nvPr/>
        </p:nvGrpSpPr>
        <p:grpSpPr>
          <a:xfrm>
            <a:off x="6924876" y="1299511"/>
            <a:ext cx="1639800" cy="1141500"/>
            <a:chOff x="8494776" y="1886711"/>
            <a:chExt cx="1639800" cy="1141500"/>
          </a:xfrm>
        </p:grpSpPr>
        <p:sp>
          <p:nvSpPr>
            <p:cNvPr id="107" name="Google Shape;107;p20"/>
            <p:cNvSpPr/>
            <p:nvPr/>
          </p:nvSpPr>
          <p:spPr>
            <a:xfrm>
              <a:off x="8494776" y="1886711"/>
              <a:ext cx="1639800" cy="114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p20"/>
            <p:cNvSpPr/>
            <p:nvPr/>
          </p:nvSpPr>
          <p:spPr>
            <a:xfrm>
              <a:off x="9103614" y="2627258"/>
              <a:ext cx="706200" cy="365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9" name="Google Shape;109;p20"/>
            <p:cNvSpPr/>
            <p:nvPr/>
          </p:nvSpPr>
          <p:spPr>
            <a:xfrm>
              <a:off x="9103614" y="2627258"/>
              <a:ext cx="706754" cy="365125"/>
            </a:xfrm>
            <a:custGeom>
              <a:rect b="b" l="l" r="r" t="t"/>
              <a:pathLst>
                <a:path extrusionOk="0" h="365125" w="706754">
                  <a:moveTo>
                    <a:pt x="0" y="244592"/>
                  </a:moveTo>
                  <a:lnTo>
                    <a:pt x="138683" y="77968"/>
                  </a:lnTo>
                  <a:lnTo>
                    <a:pt x="174876" y="43457"/>
                  </a:lnTo>
                  <a:lnTo>
                    <a:pt x="216592" y="18847"/>
                  </a:lnTo>
                  <a:lnTo>
                    <a:pt x="261998" y="4306"/>
                  </a:lnTo>
                  <a:lnTo>
                    <a:pt x="309260" y="0"/>
                  </a:lnTo>
                  <a:lnTo>
                    <a:pt x="356548" y="6094"/>
                  </a:lnTo>
                  <a:lnTo>
                    <a:pt x="402027" y="22757"/>
                  </a:lnTo>
                  <a:lnTo>
                    <a:pt x="443864" y="50155"/>
                  </a:lnTo>
                  <a:lnTo>
                    <a:pt x="650620" y="222367"/>
                  </a:lnTo>
                  <a:lnTo>
                    <a:pt x="690244" y="174869"/>
                  </a:lnTo>
                  <a:lnTo>
                    <a:pt x="706246" y="349240"/>
                  </a:lnTo>
                  <a:lnTo>
                    <a:pt x="531749" y="365115"/>
                  </a:lnTo>
                  <a:lnTo>
                    <a:pt x="571372" y="317490"/>
                  </a:lnTo>
                  <a:lnTo>
                    <a:pt x="364616" y="145278"/>
                  </a:lnTo>
                  <a:lnTo>
                    <a:pt x="332194" y="127784"/>
                  </a:lnTo>
                  <a:lnTo>
                    <a:pt x="296783" y="124196"/>
                  </a:lnTo>
                  <a:lnTo>
                    <a:pt x="262586" y="134134"/>
                  </a:lnTo>
                  <a:lnTo>
                    <a:pt x="233806" y="157216"/>
                  </a:lnTo>
                  <a:lnTo>
                    <a:pt x="95250" y="323840"/>
                  </a:lnTo>
                  <a:lnTo>
                    <a:pt x="0" y="244592"/>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0" name="Google Shape;110;p20"/>
            <p:cNvSpPr/>
            <p:nvPr/>
          </p:nvSpPr>
          <p:spPr>
            <a:xfrm>
              <a:off x="8953373" y="2259075"/>
              <a:ext cx="310200" cy="593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 name="Google Shape;111;p20"/>
            <p:cNvSpPr/>
            <p:nvPr/>
          </p:nvSpPr>
          <p:spPr>
            <a:xfrm>
              <a:off x="8953373" y="2259075"/>
              <a:ext cx="310515" cy="593725"/>
            </a:xfrm>
            <a:custGeom>
              <a:rect b="b" l="l" r="r" t="t"/>
              <a:pathLst>
                <a:path extrusionOk="0" h="593725" w="310515">
                  <a:moveTo>
                    <a:pt x="120903" y="593725"/>
                  </a:moveTo>
                  <a:lnTo>
                    <a:pt x="263398" y="422656"/>
                  </a:lnTo>
                  <a:lnTo>
                    <a:pt x="289021" y="383528"/>
                  </a:lnTo>
                  <a:lnTo>
                    <a:pt x="304600" y="340985"/>
                  </a:lnTo>
                  <a:lnTo>
                    <a:pt x="310294" y="296746"/>
                  </a:lnTo>
                  <a:lnTo>
                    <a:pt x="306259" y="252526"/>
                  </a:lnTo>
                  <a:lnTo>
                    <a:pt x="292654" y="210043"/>
                  </a:lnTo>
                  <a:lnTo>
                    <a:pt x="269636" y="171016"/>
                  </a:lnTo>
                  <a:lnTo>
                    <a:pt x="237362" y="137160"/>
                  </a:lnTo>
                  <a:lnTo>
                    <a:pt x="125983" y="44450"/>
                  </a:lnTo>
                  <a:lnTo>
                    <a:pt x="163068" y="0"/>
                  </a:lnTo>
                  <a:lnTo>
                    <a:pt x="0" y="14859"/>
                  </a:lnTo>
                  <a:lnTo>
                    <a:pt x="14858" y="178053"/>
                  </a:lnTo>
                  <a:lnTo>
                    <a:pt x="51943" y="133476"/>
                  </a:lnTo>
                  <a:lnTo>
                    <a:pt x="163195" y="226187"/>
                  </a:lnTo>
                  <a:lnTo>
                    <a:pt x="184800" y="253083"/>
                  </a:lnTo>
                  <a:lnTo>
                    <a:pt x="194119" y="285051"/>
                  </a:lnTo>
                  <a:lnTo>
                    <a:pt x="190769" y="318162"/>
                  </a:lnTo>
                  <a:lnTo>
                    <a:pt x="174371" y="348488"/>
                  </a:lnTo>
                  <a:lnTo>
                    <a:pt x="31876" y="519557"/>
                  </a:lnTo>
                  <a:lnTo>
                    <a:pt x="120903" y="593725"/>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12" name="Google Shape;112;p20"/>
          <p:cNvSpPr/>
          <p:nvPr/>
        </p:nvSpPr>
        <p:spPr>
          <a:xfrm>
            <a:off x="411300" y="1238551"/>
            <a:ext cx="1830300" cy="1261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13" name="Google Shape;113;p20"/>
          <p:cNvGrpSpPr/>
          <p:nvPr/>
        </p:nvGrpSpPr>
        <p:grpSpPr>
          <a:xfrm>
            <a:off x="6810576" y="1238551"/>
            <a:ext cx="1830300" cy="1261800"/>
            <a:chOff x="8380476" y="1825751"/>
            <a:chExt cx="1830300" cy="1261800"/>
          </a:xfrm>
        </p:grpSpPr>
        <p:sp>
          <p:nvSpPr>
            <p:cNvPr id="114" name="Google Shape;114;p20"/>
            <p:cNvSpPr/>
            <p:nvPr/>
          </p:nvSpPr>
          <p:spPr>
            <a:xfrm>
              <a:off x="8380476" y="1825751"/>
              <a:ext cx="1830300" cy="1261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 name="Google Shape;115;p20"/>
            <p:cNvSpPr/>
            <p:nvPr/>
          </p:nvSpPr>
          <p:spPr>
            <a:xfrm>
              <a:off x="9313672" y="2405125"/>
              <a:ext cx="575100" cy="4803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6" name="Google Shape;116;p20"/>
            <p:cNvSpPr/>
            <p:nvPr/>
          </p:nvSpPr>
          <p:spPr>
            <a:xfrm>
              <a:off x="9313672" y="2405125"/>
              <a:ext cx="575309" cy="480694"/>
            </a:xfrm>
            <a:custGeom>
              <a:rect b="b" l="l" r="r" t="t"/>
              <a:pathLst>
                <a:path extrusionOk="0" h="480694" w="575309">
                  <a:moveTo>
                    <a:pt x="0" y="480060"/>
                  </a:moveTo>
                  <a:lnTo>
                    <a:pt x="380" y="269748"/>
                  </a:lnTo>
                  <a:lnTo>
                    <a:pt x="5986" y="221556"/>
                  </a:lnTo>
                  <a:lnTo>
                    <a:pt x="21853" y="177318"/>
                  </a:lnTo>
                  <a:lnTo>
                    <a:pt x="46720" y="138299"/>
                  </a:lnTo>
                  <a:lnTo>
                    <a:pt x="79325" y="105763"/>
                  </a:lnTo>
                  <a:lnTo>
                    <a:pt x="118405" y="80973"/>
                  </a:lnTo>
                  <a:lnTo>
                    <a:pt x="162700" y="65194"/>
                  </a:lnTo>
                  <a:lnTo>
                    <a:pt x="210947" y="59689"/>
                  </a:lnTo>
                  <a:lnTo>
                    <a:pt x="455168" y="60071"/>
                  </a:lnTo>
                  <a:lnTo>
                    <a:pt x="455168" y="0"/>
                  </a:lnTo>
                  <a:lnTo>
                    <a:pt x="575182" y="120396"/>
                  </a:lnTo>
                  <a:lnTo>
                    <a:pt x="454913" y="240284"/>
                  </a:lnTo>
                  <a:lnTo>
                    <a:pt x="454913" y="180212"/>
                  </a:lnTo>
                  <a:lnTo>
                    <a:pt x="210693" y="179959"/>
                  </a:lnTo>
                  <a:lnTo>
                    <a:pt x="146986" y="206200"/>
                  </a:lnTo>
                  <a:lnTo>
                    <a:pt x="120523" y="269875"/>
                  </a:lnTo>
                  <a:lnTo>
                    <a:pt x="120269" y="480187"/>
                  </a:lnTo>
                  <a:lnTo>
                    <a:pt x="0" y="480060"/>
                  </a:lnTo>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 name="Google Shape;117;p20"/>
            <p:cNvSpPr/>
            <p:nvPr/>
          </p:nvSpPr>
          <p:spPr>
            <a:xfrm>
              <a:off x="8718677" y="2405506"/>
              <a:ext cx="560700" cy="48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8" name="Google Shape;118;p20"/>
            <p:cNvSpPr/>
            <p:nvPr/>
          </p:nvSpPr>
          <p:spPr>
            <a:xfrm>
              <a:off x="8718677" y="2405506"/>
              <a:ext cx="560704" cy="481330"/>
            </a:xfrm>
            <a:custGeom>
              <a:rect b="b" l="l" r="r" t="t"/>
              <a:pathLst>
                <a:path extrusionOk="0" h="481330" w="560704">
                  <a:moveTo>
                    <a:pt x="560324" y="481329"/>
                  </a:moveTo>
                  <a:lnTo>
                    <a:pt x="560577" y="271017"/>
                  </a:lnTo>
                  <a:lnTo>
                    <a:pt x="555080" y="222770"/>
                  </a:lnTo>
                  <a:lnTo>
                    <a:pt x="539316" y="178473"/>
                  </a:lnTo>
                  <a:lnTo>
                    <a:pt x="514544" y="139386"/>
                  </a:lnTo>
                  <a:lnTo>
                    <a:pt x="482021" y="106768"/>
                  </a:lnTo>
                  <a:lnTo>
                    <a:pt x="443004" y="81878"/>
                  </a:lnTo>
                  <a:lnTo>
                    <a:pt x="398751" y="65977"/>
                  </a:lnTo>
                  <a:lnTo>
                    <a:pt x="350520" y="60325"/>
                  </a:lnTo>
                  <a:lnTo>
                    <a:pt x="120269" y="60070"/>
                  </a:lnTo>
                  <a:lnTo>
                    <a:pt x="120396" y="0"/>
                  </a:lnTo>
                  <a:lnTo>
                    <a:pt x="0" y="120014"/>
                  </a:lnTo>
                  <a:lnTo>
                    <a:pt x="120015" y="240283"/>
                  </a:lnTo>
                  <a:lnTo>
                    <a:pt x="120142" y="180212"/>
                  </a:lnTo>
                  <a:lnTo>
                    <a:pt x="350393" y="180593"/>
                  </a:lnTo>
                  <a:lnTo>
                    <a:pt x="385464" y="187682"/>
                  </a:lnTo>
                  <a:lnTo>
                    <a:pt x="414083" y="207010"/>
                  </a:lnTo>
                  <a:lnTo>
                    <a:pt x="433367" y="235672"/>
                  </a:lnTo>
                  <a:lnTo>
                    <a:pt x="440436" y="270763"/>
                  </a:lnTo>
                  <a:lnTo>
                    <a:pt x="440054" y="481075"/>
                  </a:lnTo>
                  <a:lnTo>
                    <a:pt x="560324" y="481329"/>
                  </a:lnTo>
                  <a:close/>
                </a:path>
              </a:pathLst>
            </a:custGeom>
            <a:noFill/>
            <a:ln cap="flat" cmpd="sng" w="9525">
              <a:solidFill>
                <a:srgbClr val="9BBA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19" name="Google Shape;119;p20"/>
          <p:cNvSpPr txBox="1"/>
          <p:nvPr/>
        </p:nvSpPr>
        <p:spPr>
          <a:xfrm>
            <a:off x="6816050" y="2616325"/>
            <a:ext cx="1830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8761D"/>
                </a:solidFill>
              </a:rPr>
              <a:t>Output</a:t>
            </a:r>
            <a:r>
              <a:rPr lang="en" sz="1200">
                <a:solidFill>
                  <a:schemeClr val="dk1"/>
                </a:solidFill>
              </a:rPr>
              <a:t> - probability distribution over </a:t>
            </a:r>
            <a:r>
              <a:rPr b="1" lang="en" sz="1200">
                <a:solidFill>
                  <a:schemeClr val="dk1"/>
                </a:solidFill>
              </a:rPr>
              <a:t>actions</a:t>
            </a:r>
            <a:endParaRPr b="1" sz="1200">
              <a:solidFill>
                <a:schemeClr val="dk1"/>
              </a:solidFill>
            </a:endParaRPr>
          </a:p>
          <a:p>
            <a:pPr indent="0" lvl="0" marL="0" rtl="0" algn="l">
              <a:spcBef>
                <a:spcPts val="0"/>
              </a:spcBef>
              <a:spcAft>
                <a:spcPts val="0"/>
              </a:spcAft>
              <a:buNone/>
            </a:pPr>
            <a:r>
              <a:t/>
            </a:r>
            <a:endParaRPr/>
          </a:p>
        </p:txBody>
      </p:sp>
      <p:sp>
        <p:nvSpPr>
          <p:cNvPr id="120" name="Google Shape;120;p20"/>
          <p:cNvSpPr txBox="1"/>
          <p:nvPr/>
        </p:nvSpPr>
        <p:spPr>
          <a:xfrm>
            <a:off x="311700" y="2571750"/>
            <a:ext cx="19299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Input</a:t>
            </a:r>
            <a:r>
              <a:rPr lang="en" sz="1200">
                <a:solidFill>
                  <a:schemeClr val="dk1"/>
                </a:solidFill>
              </a:rPr>
              <a:t> - </a:t>
            </a:r>
            <a:r>
              <a:rPr lang="en" sz="1200">
                <a:solidFill>
                  <a:schemeClr val="dk1"/>
                </a:solidFill>
              </a:rPr>
              <a:t>Samples of labeled data (</a:t>
            </a:r>
            <a:r>
              <a:rPr b="1" lang="en" sz="1200">
                <a:solidFill>
                  <a:schemeClr val="dk1"/>
                </a:solidFill>
              </a:rPr>
              <a:t>labels are actions</a:t>
            </a:r>
            <a:r>
              <a:rPr lang="en" sz="1200">
                <a:solidFill>
                  <a:schemeClr val="dk1"/>
                </a:solidFi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Imitation learning</a:t>
            </a:r>
            <a:endParaRPr/>
          </a:p>
        </p:txBody>
      </p:sp>
      <p:sp>
        <p:nvSpPr>
          <p:cNvPr id="126" name="Google Shape;126;p21"/>
          <p:cNvSpPr txBox="1"/>
          <p:nvPr>
            <p:ph idx="1" type="body"/>
          </p:nvPr>
        </p:nvSpPr>
        <p:spPr>
          <a:xfrm>
            <a:off x="311700" y="1152475"/>
            <a:ext cx="8520600" cy="171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Biased data - Every person drives in certain way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Unseen data - Impossible to capture every possible state, especially rare ones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Compounding error - Error of the model compounds over time</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 terminology - Agent and Environment</a:t>
            </a:r>
            <a:endParaRPr/>
          </a:p>
        </p:txBody>
      </p:sp>
      <p:sp>
        <p:nvSpPr>
          <p:cNvPr id="132" name="Google Shape;132;p22"/>
          <p:cNvSpPr txBox="1"/>
          <p:nvPr>
            <p:ph idx="1" type="body"/>
          </p:nvPr>
        </p:nvSpPr>
        <p:spPr>
          <a:xfrm>
            <a:off x="311700" y="2125050"/>
            <a:ext cx="8520600" cy="89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Agent </a:t>
            </a:r>
            <a:r>
              <a:rPr lang="en">
                <a:solidFill>
                  <a:srgbClr val="000000"/>
                </a:solidFill>
              </a:rPr>
              <a:t>- Entity that at every step of interaction, receives </a:t>
            </a:r>
            <a:r>
              <a:rPr b="1" lang="en">
                <a:solidFill>
                  <a:srgbClr val="000000"/>
                </a:solidFill>
              </a:rPr>
              <a:t>state </a:t>
            </a:r>
            <a:r>
              <a:rPr lang="en">
                <a:solidFill>
                  <a:srgbClr val="000000"/>
                </a:solidFill>
              </a:rPr>
              <a:t>of the world from </a:t>
            </a:r>
            <a:r>
              <a:rPr b="1" lang="en">
                <a:solidFill>
                  <a:srgbClr val="000000"/>
                </a:solidFill>
              </a:rPr>
              <a:t>environment</a:t>
            </a:r>
            <a:r>
              <a:rPr lang="en">
                <a:solidFill>
                  <a:srgbClr val="000000"/>
                </a:solidFill>
              </a:rPr>
              <a:t>, and then decides on an </a:t>
            </a:r>
            <a:r>
              <a:rPr b="1" lang="en">
                <a:solidFill>
                  <a:srgbClr val="000000"/>
                </a:solidFill>
              </a:rPr>
              <a:t>action </a:t>
            </a:r>
            <a:r>
              <a:rPr lang="en">
                <a:solidFill>
                  <a:srgbClr val="000000"/>
                </a:solidFill>
              </a:rPr>
              <a:t>to take.</a:t>
            </a:r>
            <a:endParaRPr>
              <a:solidFill>
                <a:srgbClr val="000000"/>
              </a:solidFill>
            </a:endParaRPr>
          </a:p>
        </p:txBody>
      </p:sp>
      <p:sp>
        <p:nvSpPr>
          <p:cNvPr id="133" name="Google Shape;133;p22"/>
          <p:cNvSpPr txBox="1"/>
          <p:nvPr>
            <p:ph idx="1" type="body"/>
          </p:nvPr>
        </p:nvSpPr>
        <p:spPr>
          <a:xfrm>
            <a:off x="311700" y="1176475"/>
            <a:ext cx="8520600" cy="10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Environment </a:t>
            </a:r>
            <a:r>
              <a:rPr lang="en">
                <a:solidFill>
                  <a:srgbClr val="000000"/>
                </a:solidFill>
              </a:rPr>
              <a:t>- Is the world that the agent lives in and interacts with.</a:t>
            </a:r>
            <a:endParaRPr>
              <a:solidFill>
                <a:srgbClr val="000000"/>
              </a:solidFill>
            </a:endParaRPr>
          </a:p>
        </p:txBody>
      </p:sp>
      <p:pic>
        <p:nvPicPr>
          <p:cNvPr id="134" name="Google Shape;134;p22"/>
          <p:cNvPicPr preferRelativeResize="0"/>
          <p:nvPr/>
        </p:nvPicPr>
        <p:blipFill>
          <a:blip r:embed="rId3">
            <a:alphaModFix/>
          </a:blip>
          <a:stretch>
            <a:fillRect/>
          </a:stretch>
        </p:blipFill>
        <p:spPr>
          <a:xfrm>
            <a:off x="1978138" y="3018450"/>
            <a:ext cx="5187713" cy="182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States</a:t>
            </a:r>
            <a:endParaRPr/>
          </a:p>
        </p:txBody>
      </p:sp>
      <p:sp>
        <p:nvSpPr>
          <p:cNvPr id="140" name="Google Shape;140;p23"/>
          <p:cNvSpPr txBox="1"/>
          <p:nvPr>
            <p:ph idx="1" type="body"/>
          </p:nvPr>
        </p:nvSpPr>
        <p:spPr>
          <a:xfrm>
            <a:off x="311700" y="1089125"/>
            <a:ext cx="6327000" cy="126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A </a:t>
            </a:r>
            <a:r>
              <a:rPr b="1" lang="en">
                <a:solidFill>
                  <a:srgbClr val="000000"/>
                </a:solidFill>
              </a:rPr>
              <a:t>state s</a:t>
            </a:r>
            <a:r>
              <a:rPr lang="en">
                <a:solidFill>
                  <a:srgbClr val="000000"/>
                </a:solidFill>
              </a:rPr>
              <a:t> is a complete description of the state of the world. There is no information about the world which is hidden from the state.</a:t>
            </a:r>
            <a:endParaRPr>
              <a:solidFill>
                <a:srgbClr val="000000"/>
              </a:solidFill>
            </a:endParaRPr>
          </a:p>
        </p:txBody>
      </p:sp>
      <p:sp>
        <p:nvSpPr>
          <p:cNvPr id="141" name="Google Shape;141;p23"/>
          <p:cNvSpPr/>
          <p:nvPr/>
        </p:nvSpPr>
        <p:spPr>
          <a:xfrm>
            <a:off x="7003917" y="1019706"/>
            <a:ext cx="1481400" cy="160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23"/>
          <p:cNvSpPr/>
          <p:nvPr/>
        </p:nvSpPr>
        <p:spPr>
          <a:xfrm>
            <a:off x="6638600" y="1017725"/>
            <a:ext cx="2193600" cy="163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3" name="Google Shape;143;p23"/>
          <p:cNvSpPr txBox="1"/>
          <p:nvPr/>
        </p:nvSpPr>
        <p:spPr>
          <a:xfrm>
            <a:off x="6920675" y="2839750"/>
            <a:ext cx="21936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f</a:t>
            </a:r>
            <a:r>
              <a:rPr lang="en" sz="1800"/>
              <a:t>or self-driving car will be camera input at time </a:t>
            </a:r>
            <a:r>
              <a:rPr b="1" lang="en" sz="1800"/>
              <a:t>t</a:t>
            </a:r>
            <a:endParaRPr b="1" sz="1800"/>
          </a:p>
        </p:txBody>
      </p:sp>
      <p:sp>
        <p:nvSpPr>
          <p:cNvPr id="144" name="Google Shape;144;p23"/>
          <p:cNvSpPr txBox="1"/>
          <p:nvPr/>
        </p:nvSpPr>
        <p:spPr>
          <a:xfrm>
            <a:off x="311700" y="3214000"/>
            <a:ext cx="5416200" cy="8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When only partial observation is available, we say that the environment is </a:t>
            </a:r>
            <a:r>
              <a:rPr b="1" lang="en" sz="1800"/>
              <a:t>partially observed</a:t>
            </a:r>
            <a:r>
              <a:rPr lang="en" sz="1800"/>
              <a:t>.</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45" name="Google Shape;145;p2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510625" y="4062150"/>
            <a:ext cx="2286000" cy="276225"/>
          </a:xfrm>
          <a:prstGeom prst="rect">
            <a:avLst/>
          </a:prstGeom>
          <a:noFill/>
          <a:ln>
            <a:noFill/>
          </a:ln>
        </p:spPr>
      </p:pic>
      <p:pic>
        <p:nvPicPr>
          <p:cNvPr id="146" name="Google Shape;146;p2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6638600" y="2952550"/>
            <a:ext cx="219075" cy="190500"/>
          </a:xfrm>
          <a:prstGeom prst="rect">
            <a:avLst/>
          </a:prstGeom>
          <a:noFill/>
          <a:ln>
            <a:noFill/>
          </a:ln>
        </p:spPr>
      </p:pic>
      <p:sp>
        <p:nvSpPr>
          <p:cNvPr id="147" name="Google Shape;147;p23"/>
          <p:cNvSpPr/>
          <p:nvPr/>
        </p:nvSpPr>
        <p:spPr>
          <a:xfrm>
            <a:off x="2935569" y="2093834"/>
            <a:ext cx="1436100" cy="257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